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3" r:id="rId1"/>
  </p:sldMasterIdLst>
  <p:notesMasterIdLst>
    <p:notesMasterId r:id="rId85"/>
  </p:notesMasterIdLst>
  <p:handoutMasterIdLst>
    <p:handoutMasterId r:id="rId86"/>
  </p:handoutMasterIdLst>
  <p:sldIdLst>
    <p:sldId id="1027" r:id="rId2"/>
    <p:sldId id="1203" r:id="rId3"/>
    <p:sldId id="900" r:id="rId4"/>
    <p:sldId id="948" r:id="rId5"/>
    <p:sldId id="1138" r:id="rId6"/>
    <p:sldId id="1140" r:id="rId7"/>
    <p:sldId id="1133" r:id="rId8"/>
    <p:sldId id="1132" r:id="rId9"/>
    <p:sldId id="1091" r:id="rId10"/>
    <p:sldId id="1201" r:id="rId11"/>
    <p:sldId id="1092" r:id="rId12"/>
    <p:sldId id="1093" r:id="rId13"/>
    <p:sldId id="1259" r:id="rId14"/>
    <p:sldId id="1216" r:id="rId15"/>
    <p:sldId id="1094" r:id="rId16"/>
    <p:sldId id="1096" r:id="rId17"/>
    <p:sldId id="1097" r:id="rId18"/>
    <p:sldId id="1101" r:id="rId19"/>
    <p:sldId id="1030" r:id="rId20"/>
    <p:sldId id="1254" r:id="rId21"/>
    <p:sldId id="1230" r:id="rId22"/>
    <p:sldId id="904" r:id="rId23"/>
    <p:sldId id="1141" r:id="rId24"/>
    <p:sldId id="1260" r:id="rId25"/>
    <p:sldId id="1261" r:id="rId26"/>
    <p:sldId id="1143" r:id="rId27"/>
    <p:sldId id="1144" r:id="rId28"/>
    <p:sldId id="905" r:id="rId29"/>
    <p:sldId id="1103" r:id="rId30"/>
    <p:sldId id="906" r:id="rId31"/>
    <p:sldId id="1145" r:id="rId32"/>
    <p:sldId id="1104" r:id="rId33"/>
    <p:sldId id="1267" r:id="rId34"/>
    <p:sldId id="1053" r:id="rId35"/>
    <p:sldId id="907" r:id="rId36"/>
    <p:sldId id="1146" r:id="rId37"/>
    <p:sldId id="1207" r:id="rId38"/>
    <p:sldId id="1151" r:id="rId39"/>
    <p:sldId id="1152" r:id="rId40"/>
    <p:sldId id="1153" r:id="rId41"/>
    <p:sldId id="1269" r:id="rId42"/>
    <p:sldId id="1154" r:id="rId43"/>
    <p:sldId id="1235" r:id="rId44"/>
    <p:sldId id="1155" r:id="rId45"/>
    <p:sldId id="1263" r:id="rId46"/>
    <p:sldId id="1210" r:id="rId47"/>
    <p:sldId id="1161" r:id="rId48"/>
    <p:sldId id="1162" r:id="rId49"/>
    <p:sldId id="1241" r:id="rId50"/>
    <p:sldId id="1225" r:id="rId51"/>
    <p:sldId id="1164" r:id="rId52"/>
    <p:sldId id="1226" r:id="rId53"/>
    <p:sldId id="1174" r:id="rId54"/>
    <p:sldId id="1172" r:id="rId55"/>
    <p:sldId id="1243" r:id="rId56"/>
    <p:sldId id="1227" r:id="rId57"/>
    <p:sldId id="1168" r:id="rId58"/>
    <p:sldId id="1175" r:id="rId59"/>
    <p:sldId id="1211" r:id="rId60"/>
    <p:sldId id="1262" r:id="rId61"/>
    <p:sldId id="1271" r:id="rId62"/>
    <p:sldId id="1176" r:id="rId63"/>
    <p:sldId id="1177" r:id="rId64"/>
    <p:sldId id="1178" r:id="rId65"/>
    <p:sldId id="1179" r:id="rId66"/>
    <p:sldId id="1180" r:id="rId67"/>
    <p:sldId id="1205" r:id="rId68"/>
    <p:sldId id="1268" r:id="rId69"/>
    <p:sldId id="1181" r:id="rId70"/>
    <p:sldId id="1182" r:id="rId71"/>
    <p:sldId id="914" r:id="rId72"/>
    <p:sldId id="915" r:id="rId73"/>
    <p:sldId id="916" r:id="rId74"/>
    <p:sldId id="1014" r:id="rId75"/>
    <p:sldId id="1257" r:id="rId76"/>
    <p:sldId id="919" r:id="rId77"/>
    <p:sldId id="1187" r:id="rId78"/>
    <p:sldId id="1188" r:id="rId79"/>
    <p:sldId id="1204" r:id="rId80"/>
    <p:sldId id="1189" r:id="rId81"/>
    <p:sldId id="1190" r:id="rId82"/>
    <p:sldId id="1270" r:id="rId83"/>
    <p:sldId id="1007" r:id="rId8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A0000"/>
    <a:srgbClr val="C729B0"/>
    <a:srgbClr val="FF1D1D"/>
    <a:srgbClr val="FF3300"/>
    <a:srgbClr val="EB05CA"/>
    <a:srgbClr val="C0C0C0"/>
    <a:srgbClr val="D9E9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634" autoAdjust="0"/>
    <p:restoredTop sz="96540" autoAdjust="0"/>
  </p:normalViewPr>
  <p:slideViewPr>
    <p:cSldViewPr>
      <p:cViewPr varScale="1">
        <p:scale>
          <a:sx n="161" d="100"/>
          <a:sy n="161" d="100"/>
        </p:scale>
        <p:origin x="1626"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8" d="100"/>
          <a:sy n="48" d="100"/>
        </p:scale>
        <p:origin x="-280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bwMode="auto">
          <a:xfrm>
            <a:off x="0" y="1"/>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323587" name="Rectangle 3"/>
          <p:cNvSpPr>
            <a:spLocks noGrp="1" noChangeArrowheads="1"/>
          </p:cNvSpPr>
          <p:nvPr>
            <p:ph type="dt" sz="quarter" idx="1"/>
          </p:nvPr>
        </p:nvSpPr>
        <p:spPr bwMode="auto">
          <a:xfrm>
            <a:off x="3970938" y="1"/>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323588" name="Rectangle 4"/>
          <p:cNvSpPr>
            <a:spLocks noGrp="1" noChangeArrowheads="1"/>
          </p:cNvSpPr>
          <p:nvPr>
            <p:ph type="ftr" sz="quarter" idx="2"/>
          </p:nvPr>
        </p:nvSpPr>
        <p:spPr bwMode="auto">
          <a:xfrm>
            <a:off x="0" y="8831271"/>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323589"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C3570E2-5D24-4974-8041-8369AE000CC3}" type="slidenum">
              <a:rPr lang="en-US"/>
              <a:pPr>
                <a:defRPr/>
              </a:pPr>
              <a:t>‹#›</a:t>
            </a:fld>
            <a:endParaRPr lang="en-US"/>
          </a:p>
        </p:txBody>
      </p:sp>
    </p:spTree>
    <p:extLst>
      <p:ext uri="{BB962C8B-B14F-4D97-AF65-F5344CB8AC3E}">
        <p14:creationId xmlns:p14="http://schemas.microsoft.com/office/powerpoint/2010/main" val="750749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1"/>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0243" name="Rectangle 3"/>
          <p:cNvSpPr>
            <a:spLocks noGrp="1" noChangeArrowheads="1"/>
          </p:cNvSpPr>
          <p:nvPr>
            <p:ph type="dt" idx="1"/>
          </p:nvPr>
        </p:nvSpPr>
        <p:spPr bwMode="auto">
          <a:xfrm>
            <a:off x="3970938" y="1"/>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040" y="4416432"/>
            <a:ext cx="560832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0247"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36667B95-01A3-4D7B-A09A-23171E6489FB}" type="slidenum">
              <a:rPr lang="en-US"/>
              <a:pPr>
                <a:defRPr/>
              </a:pPr>
              <a:t>‹#›</a:t>
            </a:fld>
            <a:endParaRPr lang="en-US"/>
          </a:p>
        </p:txBody>
      </p:sp>
    </p:spTree>
    <p:extLst>
      <p:ext uri="{BB962C8B-B14F-4D97-AF65-F5344CB8AC3E}">
        <p14:creationId xmlns:p14="http://schemas.microsoft.com/office/powerpoint/2010/main" val="33111779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87683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D2CD9E4-065E-4318-8B49-9725C21477D1}" type="slidenum">
              <a:rPr lang="en-US" smtClean="0">
                <a:cs typeface="Arial" charset="0"/>
              </a:rPr>
              <a:pPr/>
              <a:t>34</a:t>
            </a:fld>
            <a:endParaRPr lang="en-US">
              <a:cs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2981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D2CD9E4-065E-4318-8B49-9725C21477D1}" type="slidenum">
              <a:rPr lang="en-US" smtClean="0">
                <a:cs typeface="Arial" charset="0"/>
              </a:rPr>
              <a:pPr/>
              <a:t>35</a:t>
            </a:fld>
            <a:endParaRPr lang="en-US">
              <a:cs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27464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83789C8-8959-4E06-A539-562C3AFEFCF3}" type="slidenum">
              <a:rPr lang="en-US" smtClean="0">
                <a:cs typeface="Arial" charset="0"/>
              </a:rPr>
              <a:pPr/>
              <a:t>38</a:t>
            </a:fld>
            <a:endParaRPr lang="en-US">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67949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726041C-54F7-4A2D-93DD-528D5A227325}" type="slidenum">
              <a:rPr lang="en-US" smtClean="0">
                <a:cs typeface="Arial" charset="0"/>
              </a:rPr>
              <a:pPr/>
              <a:t>39</a:t>
            </a:fld>
            <a:endParaRPr lang="en-US">
              <a:cs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22893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9F56170-4D6D-4203-A049-CF8858A63831}" type="slidenum">
              <a:rPr lang="en-US" smtClean="0">
                <a:cs typeface="Arial" charset="0"/>
              </a:rPr>
              <a:pPr/>
              <a:t>47</a:t>
            </a:fld>
            <a:endParaRPr lang="en-US">
              <a:cs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3985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309E80B-6083-4EF9-AEDE-F395B12E0DED}" type="slidenum">
              <a:rPr lang="en-US" smtClean="0">
                <a:cs typeface="Arial" charset="0"/>
              </a:rPr>
              <a:pPr/>
              <a:t>64</a:t>
            </a:fld>
            <a:endParaRPr lang="en-US">
              <a:cs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701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D786CD0-2118-49F3-81C3-C08E9CB6AC90}" type="slidenum">
              <a:rPr lang="en-US" smtClean="0">
                <a:cs typeface="Arial" charset="0"/>
              </a:rPr>
              <a:pPr/>
              <a:t>69</a:t>
            </a:fld>
            <a:endParaRPr lang="en-US">
              <a:cs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15617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AE948621-EDC7-44F0-AF34-F44DC495AA1A}" type="slidenum">
              <a:rPr lang="en-US" smtClean="0">
                <a:cs typeface="Arial" charset="0"/>
              </a:rPr>
              <a:pPr/>
              <a:t>70</a:t>
            </a:fld>
            <a:endParaRPr lang="en-US">
              <a:cs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88550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36674FE-6BF9-445C-B4C5-0F0300BF439B}" type="slidenum">
              <a:rPr lang="en-US" smtClean="0">
                <a:cs typeface="Arial" charset="0"/>
              </a:rPr>
              <a:pPr/>
              <a:t>71</a:t>
            </a:fld>
            <a:endParaRPr lang="en-US">
              <a:cs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7623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16810B64-D2A1-4EEB-8754-C3F1BA3227E2}" type="slidenum">
              <a:rPr lang="en-US" smtClean="0">
                <a:cs typeface="Arial" charset="0"/>
              </a:rPr>
              <a:pPr/>
              <a:t>72</a:t>
            </a:fld>
            <a:endParaRPr lang="en-US">
              <a:cs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9399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2E256A8-B536-4FA8-8E19-FFD1E1616C32}" type="slidenum">
              <a:rPr lang="en-US" smtClean="0">
                <a:cs typeface="Arial" charset="0"/>
              </a:rPr>
              <a:pPr/>
              <a:t>3</a:t>
            </a:fld>
            <a:endParaRPr lang="en-US">
              <a:cs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45120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1FD8455-1B1C-48D8-94A2-39BE7E385E45}" type="slidenum">
              <a:rPr lang="en-US" smtClean="0">
                <a:cs typeface="Arial" charset="0"/>
              </a:rPr>
              <a:pPr/>
              <a:t>73</a:t>
            </a:fld>
            <a:endParaRPr lang="en-US">
              <a:cs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3907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3F4003C-7085-43F4-A3A2-BB0A1CEC61DB}" type="slidenum">
              <a:rPr lang="en-US" smtClean="0">
                <a:cs typeface="Arial" charset="0"/>
              </a:rPr>
              <a:pPr/>
              <a:t>76</a:t>
            </a:fld>
            <a:endParaRPr lang="en-US">
              <a:cs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88546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83DC657-36F2-4D69-A91A-3A562B87438B}" type="slidenum">
              <a:rPr lang="en-US" smtClean="0">
                <a:cs typeface="Arial" charset="0"/>
              </a:rPr>
              <a:pPr/>
              <a:t>77</a:t>
            </a:fld>
            <a:endParaRPr lang="en-US">
              <a:cs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26788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FF1D313-6B06-4F97-A421-78BEAE11329D}" type="slidenum">
              <a:rPr lang="en-US" smtClean="0">
                <a:cs typeface="Arial" charset="0"/>
              </a:rPr>
              <a:pPr/>
              <a:t>4</a:t>
            </a:fld>
            <a:endParaRPr lang="en-US">
              <a:cs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394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83789C8-8959-4E06-A539-562C3AFEFCF3}" type="slidenum">
              <a:rPr lang="en-US" smtClean="0">
                <a:cs typeface="Arial" charset="0"/>
              </a:rPr>
              <a:pPr/>
              <a:t>22</a:t>
            </a:fld>
            <a:endParaRPr lang="en-US">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4069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25690D2-F23E-4A1E-A347-49CD32160D5D}" type="slidenum">
              <a:rPr lang="en-US" smtClean="0">
                <a:cs typeface="Arial" charset="0"/>
              </a:rPr>
              <a:pPr/>
              <a:t>23</a:t>
            </a:fld>
            <a:endParaRPr lang="en-US">
              <a:cs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46299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F3D4E8B-CB70-48D6-8B88-65E933DC13EE}" type="slidenum">
              <a:rPr lang="en-US" smtClean="0">
                <a:cs typeface="Arial" charset="0"/>
              </a:rPr>
              <a:pPr/>
              <a:t>24</a:t>
            </a:fld>
            <a:endParaRPr lang="en-US">
              <a:cs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6901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83789C8-8959-4E06-A539-562C3AFEFCF3}" type="slidenum">
              <a:rPr lang="en-US" smtClean="0">
                <a:cs typeface="Arial" charset="0"/>
              </a:rPr>
              <a:pPr/>
              <a:t>27</a:t>
            </a:fld>
            <a:endParaRPr lang="en-US">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1681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A2B687B-48E5-409F-8EE1-DD237AA858BF}" type="slidenum">
              <a:rPr lang="en-US" smtClean="0">
                <a:cs typeface="Arial" charset="0"/>
              </a:rPr>
              <a:pPr/>
              <a:t>28</a:t>
            </a:fld>
            <a:endParaRPr lang="en-US">
              <a:cs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3515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93C80C1-9DB1-4E7A-B6F6-4B650A0EB45C}" type="slidenum">
              <a:rPr lang="en-US" smtClean="0">
                <a:cs typeface="Arial" charset="0"/>
              </a:rPr>
              <a:pPr/>
              <a:t>30</a:t>
            </a:fld>
            <a:endParaRPr lang="en-US">
              <a:cs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32637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DBA80FDE-C1B2-41AE-B12D-BBBEDD65FE6A}" type="datetime1">
              <a:rPr lang="en-US" smtClean="0"/>
              <a:pPr>
                <a:defRPr/>
              </a:pPr>
              <a:t>10/10/2022</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240641C5-DE3F-4BCC-83E1-AF1B3D824F22}"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00733572-4FBE-4475-B7D3-DB488E82ECDC}" type="datetime1">
              <a:rPr lang="en-US" smtClean="0"/>
              <a:pPr>
                <a:defRPr/>
              </a:pPr>
              <a:t>10/10/2022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D91D46-1DF7-4375-985D-13A7887B589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84130015-80E5-4F4C-80BD-D9E754E2B4DD}" type="datetime1">
              <a:rPr lang="en-US" smtClean="0"/>
              <a:pPr>
                <a:defRPr/>
              </a:pPr>
              <a:t>10/10/2022</a:t>
            </a:fld>
            <a:endParaRPr lang="en-US"/>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84E65F04-BCEE-4025-A287-3FFFBD5A4F7E}"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fld id="{A14D0EA2-C0C9-4E37-9B7C-311F8A8EF15C}" type="datetime1">
              <a:rPr lang="en-US" smtClean="0"/>
              <a:pPr>
                <a:defRPr/>
              </a:pPr>
              <a:t>10/10/2022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D90F07FB-19CF-46E6-B870-C5907515BD70}" type="slidenum">
              <a:rPr lang="en-US" smtClean="0"/>
              <a:pPr>
                <a:defRPr/>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a:defRPr/>
            </a:pPr>
            <a:fld id="{C7987E0A-01A8-4CBA-8C58-22229DC61F06}" type="datetime1">
              <a:rPr lang="en-US" smtClean="0"/>
              <a:pPr>
                <a:defRPr/>
              </a:pPr>
              <a:t>10/10/2022</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C4F56082-087D-46AB-AF41-46A95C80807E}"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a:defRPr/>
            </a:pPr>
            <a:fld id="{6B8CFBF6-D97C-45CB-8ACB-7278C214336F}" type="datetime1">
              <a:rPr lang="en-US" smtClean="0"/>
              <a:pPr>
                <a:defRPr/>
              </a:pPr>
              <a:t>10/10/2022</a:t>
            </a:fld>
            <a:endParaRPr lang="en-US"/>
          </a:p>
        </p:txBody>
      </p:sp>
      <p:sp>
        <p:nvSpPr>
          <p:cNvPr id="10" name="Slide Number Placeholder 9"/>
          <p:cNvSpPr>
            <a:spLocks noGrp="1"/>
          </p:cNvSpPr>
          <p:nvPr>
            <p:ph type="sldNum" sz="quarter" idx="16"/>
          </p:nvPr>
        </p:nvSpPr>
        <p:spPr/>
        <p:txBody>
          <a:bodyPr rtlCol="0"/>
          <a:lstStyle/>
          <a:p>
            <a:pPr>
              <a:defRPr/>
            </a:pPr>
            <a:fld id="{4D6E399F-763C-4CFD-99FE-2E17BF839660}" type="slidenum">
              <a:rPr lang="en-US" smtClean="0"/>
              <a:pPr>
                <a:defRPr/>
              </a:pPr>
              <a:t>‹#›</a:t>
            </a:fld>
            <a:endParaRPr lang="en-US"/>
          </a:p>
        </p:txBody>
      </p:sp>
      <p:sp>
        <p:nvSpPr>
          <p:cNvPr id="12" name="Footer Placeholder 11"/>
          <p:cNvSpPr>
            <a:spLocks noGrp="1"/>
          </p:cNvSpPr>
          <p:nvPr>
            <p:ph type="ftr" sz="quarter" idx="17"/>
          </p:nvPr>
        </p:nvSpPr>
        <p:spPr/>
        <p:txBody>
          <a:bodyPr rtlCol="0"/>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a:defRPr/>
            </a:pPr>
            <a:fld id="{BD73C045-A1A0-46C6-ABF2-6F527D8F44CC}" type="datetime1">
              <a:rPr lang="en-US" smtClean="0"/>
              <a:pPr>
                <a:defRPr/>
              </a:pPr>
              <a:t>10/10/2022</a:t>
            </a:fld>
            <a:endParaRPr lang="en-US"/>
          </a:p>
        </p:txBody>
      </p:sp>
      <p:sp>
        <p:nvSpPr>
          <p:cNvPr id="12" name="Slide Number Placeholder 11"/>
          <p:cNvSpPr>
            <a:spLocks noGrp="1"/>
          </p:cNvSpPr>
          <p:nvPr>
            <p:ph type="sldNum" sz="quarter" idx="16"/>
          </p:nvPr>
        </p:nvSpPr>
        <p:spPr/>
        <p:txBody>
          <a:bodyPr rtlCol="0"/>
          <a:lstStyle/>
          <a:p>
            <a:pPr>
              <a:defRPr/>
            </a:pPr>
            <a:fld id="{6DDEAB19-1DB6-465C-A9CC-AF23AB9A4BD8}" type="slidenum">
              <a:rPr lang="en-US" smtClean="0"/>
              <a:pPr>
                <a:defRPr/>
              </a:pPr>
              <a:t>‹#›</a:t>
            </a:fld>
            <a:endParaRPr lang="en-US"/>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5FF260DA-1F19-45E8-B27F-1FC45020B997}" type="datetime1">
              <a:rPr lang="en-US" smtClean="0"/>
              <a:pPr>
                <a:defRPr/>
              </a:pPr>
              <a:t>10/10/2022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C72A362F-E0E2-45DC-B3EF-06B5B909B463}"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D6A41A1-54B3-42F4-9A3E-DD8319787C65}" type="datetime1">
              <a:rPr lang="en-US" smtClean="0"/>
              <a:pPr>
                <a:defRPr/>
              </a:pPr>
              <a:t>10/10/2022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904209D6-C3EB-4314-B20E-C34A90DE6F2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F83C2DD0-18BC-4E99-960A-C7CC3DDF70FF}" type="datetime1">
              <a:rPr lang="en-US" smtClean="0"/>
              <a:pPr>
                <a:defRPr/>
              </a:pPr>
              <a:t>10/10/2022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7D42A377-C4F1-4820-A649-11A227403A1A}" type="slidenum">
              <a:rPr lang="en-US" smtClean="0"/>
              <a:pPr>
                <a:defRPr/>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fld id="{76ABAAC8-A821-4005-8BC8-535BEDAF768E}" type="datetime1">
              <a:rPr lang="en-US" smtClean="0"/>
              <a:pPr>
                <a:defRPr/>
              </a:pPr>
              <a:t>10/10/2022</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D098E295-5494-49C8-8818-7EAA5FB65996}" type="slidenum">
              <a:rPr lang="en-US" smtClean="0"/>
              <a:pPr>
                <a:defRPr/>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C50BED8D-01F1-4DE6-B7F5-36B10281CD77}" type="datetime1">
              <a:rPr lang="en-US" smtClean="0"/>
              <a:pPr>
                <a:defRPr/>
              </a:pPr>
              <a:t>10/10/2022</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71E7E327-9E2C-453E-89C8-A479C1BC4A4F}"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enrollhfs.illinois.gov/"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mailto:dhs.ddd.puns@Illinois.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www2.illinois.gov/hfs/SiteCollectionDocuments/098-0104.pdf"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WAV"/><Relationship Id="rId7" Type="http://schemas.openxmlformats.org/officeDocument/2006/relationships/image" Target="../media/image32.jpeg"/><Relationship Id="rId2" Type="http://schemas.microsoft.com/office/2007/relationships/media" Target="../media/media1.WAV"/><Relationship Id="rId1" Type="http://schemas.openxmlformats.org/officeDocument/2006/relationships/audio" Target="file:///C:\Users\Zach\AppData\Local\Microsoft\Windows\Temporary%20Internet%20Files\Content.IE5\LONWF6WK\MSj04310760000%5b1%5d.wav" TargetMode="External"/><Relationship Id="rId6" Type="http://schemas.openxmlformats.org/officeDocument/2006/relationships/notesSlide" Target="../notesSlides/notesSlide19.xml"/><Relationship Id="rId5" Type="http://schemas.openxmlformats.org/officeDocument/2006/relationships/slideLayout" Target="../slideLayouts/slideLayout7.xml"/><Relationship Id="rId10" Type="http://schemas.openxmlformats.org/officeDocument/2006/relationships/image" Target="../media/image35.png"/><Relationship Id="rId4" Type="http://schemas.openxmlformats.org/officeDocument/2006/relationships/audio" Target="file:///E:\Rocky%20Soundtrack%20-%20Gonna%20Fly%20Now.mp3" TargetMode="External"/><Relationship Id="rId9" Type="http://schemas.openxmlformats.org/officeDocument/2006/relationships/image" Target="../media/image3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0" y="4038600"/>
            <a:ext cx="8534400" cy="1828800"/>
          </a:xfrm>
        </p:spPr>
        <p:txBody>
          <a:bodyPr>
            <a:noAutofit/>
          </a:bodyPr>
          <a:lstStyle/>
          <a:p>
            <a:r>
              <a:rPr lang="en-US" sz="6000" dirty="0"/>
              <a:t>Family </a:t>
            </a:r>
            <a:br>
              <a:rPr lang="en-US" sz="6000" dirty="0"/>
            </a:br>
            <a:r>
              <a:rPr lang="en-US" sz="6000" dirty="0"/>
              <a:t>Benefit </a:t>
            </a:r>
            <a:br>
              <a:rPr lang="en-US" sz="6000" dirty="0"/>
            </a:br>
            <a:r>
              <a:rPr lang="en-US" sz="6000" dirty="0"/>
              <a:t>Solutions, Inc.</a:t>
            </a:r>
          </a:p>
        </p:txBody>
      </p:sp>
      <p:sp>
        <p:nvSpPr>
          <p:cNvPr id="6" name="Subtitle 5"/>
          <p:cNvSpPr>
            <a:spLocks noGrp="1"/>
          </p:cNvSpPr>
          <p:nvPr>
            <p:ph type="subTitle" idx="1"/>
          </p:nvPr>
        </p:nvSpPr>
        <p:spPr/>
        <p:txBody>
          <a:bodyPr/>
          <a:lstStyle/>
          <a:p>
            <a:r>
              <a:rPr lang="en-US" dirty="0"/>
              <a:t>Sherri Schneider</a:t>
            </a:r>
          </a:p>
        </p:txBody>
      </p:sp>
      <p:pic>
        <p:nvPicPr>
          <p:cNvPr id="7" name="Picture 4" descr="scan"/>
          <p:cNvPicPr>
            <a:picLocks noChangeAspect="1" noChangeArrowheads="1"/>
          </p:cNvPicPr>
          <p:nvPr/>
        </p:nvPicPr>
        <p:blipFill>
          <a:blip r:embed="rId2" cstate="print">
            <a:clrChange>
              <a:clrFrom>
                <a:srgbClr val="FAF9F7"/>
              </a:clrFrom>
              <a:clrTo>
                <a:srgbClr val="FAF9F7">
                  <a:alpha val="0"/>
                </a:srgbClr>
              </a:clrTo>
            </a:clrChange>
            <a:lum contrast="41000"/>
          </a:blip>
          <a:srcRect l="38823" t="32506" r="35294" b="51326"/>
          <a:stretch>
            <a:fillRect/>
          </a:stretch>
        </p:blipFill>
        <p:spPr bwMode="auto">
          <a:xfrm>
            <a:off x="5029200" y="1295400"/>
            <a:ext cx="2826936" cy="2438400"/>
          </a:xfrm>
          <a:prstGeom prst="rect">
            <a:avLst/>
          </a:prstGeom>
          <a:solidFill>
            <a:schemeClr val="tx1"/>
          </a:solidFill>
          <a:ln w="9525">
            <a:noFill/>
            <a:miter lim="800000"/>
            <a:headEnd/>
            <a:tailEnd/>
          </a:ln>
          <a:effectLst>
            <a:innerShdw blurRad="114300">
              <a:prstClr val="black"/>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Compassionate Allowance</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10</a:t>
            </a:fld>
            <a:endParaRPr lang="en-US"/>
          </a:p>
        </p:txBody>
      </p:sp>
      <p:pic>
        <p:nvPicPr>
          <p:cNvPr id="5122" name="Picture 2" descr="Click to view"/>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438400" y="2438400"/>
            <a:ext cx="48768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1050912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NOT a compassionate allowance:</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11</a:t>
            </a:fld>
            <a:endParaRPr lang="en-US"/>
          </a:p>
        </p:txBody>
      </p:sp>
      <p:sp>
        <p:nvSpPr>
          <p:cNvPr id="4" name="Content Placeholder 3"/>
          <p:cNvSpPr>
            <a:spLocks noGrp="1"/>
          </p:cNvSpPr>
          <p:nvPr>
            <p:ph sz="quarter" idx="1"/>
          </p:nvPr>
        </p:nvSpPr>
        <p:spPr/>
        <p:txBody>
          <a:bodyPr>
            <a:normAutofit/>
          </a:bodyPr>
          <a:lstStyle/>
          <a:p>
            <a:pPr marL="0" indent="0">
              <a:buNone/>
            </a:pPr>
            <a:endParaRPr lang="en-US" sz="6000" dirty="0"/>
          </a:p>
          <a:p>
            <a:pPr marL="0" indent="0">
              <a:buNone/>
            </a:pPr>
            <a:r>
              <a:rPr lang="en-US" sz="6000" dirty="0"/>
              <a:t>Need to </a:t>
            </a:r>
            <a:r>
              <a:rPr lang="en-US" sz="6000" b="1" u="sng" dirty="0"/>
              <a:t>prove</a:t>
            </a:r>
            <a:r>
              <a:rPr lang="en-US" sz="6000" dirty="0"/>
              <a:t> 2 things:</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715479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Need to have:</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12</a:t>
            </a:fld>
            <a:endParaRPr lang="en-US"/>
          </a:p>
        </p:txBody>
      </p:sp>
      <p:sp>
        <p:nvSpPr>
          <p:cNvPr id="4" name="Content Placeholder 3"/>
          <p:cNvSpPr>
            <a:spLocks noGrp="1"/>
          </p:cNvSpPr>
          <p:nvPr>
            <p:ph sz="quarter" idx="1"/>
          </p:nvPr>
        </p:nvSpPr>
        <p:spPr/>
        <p:txBody>
          <a:bodyPr>
            <a:normAutofit/>
          </a:bodyPr>
          <a:lstStyle/>
          <a:p>
            <a:r>
              <a:rPr lang="en-US" dirty="0"/>
              <a:t>A </a:t>
            </a:r>
            <a:r>
              <a:rPr lang="en-US" dirty="0">
                <a:solidFill>
                  <a:srgbClr val="FF0000"/>
                </a:solidFill>
              </a:rPr>
              <a:t>DIAGNOSIS</a:t>
            </a:r>
            <a:r>
              <a:rPr lang="en-US" dirty="0"/>
              <a:t> on Social Security’s list of impairments</a:t>
            </a:r>
          </a:p>
          <a:p>
            <a:r>
              <a:rPr lang="en-US" dirty="0"/>
              <a:t>Go to SSA.GOV and Listings of impairments</a:t>
            </a:r>
          </a:p>
          <a:p>
            <a:pPr marL="0" indent="0">
              <a:buNone/>
            </a:pPr>
            <a:endParaRPr lang="en-US" dirty="0"/>
          </a:p>
          <a:p>
            <a:pPr lvl="1"/>
            <a:r>
              <a:rPr lang="en-US" dirty="0"/>
              <a:t>“Chapters” for every bodily function</a:t>
            </a:r>
          </a:p>
          <a:p>
            <a:pPr lvl="1"/>
            <a:r>
              <a:rPr lang="en-US" dirty="0"/>
              <a:t>Physical, Organ &amp; “Mental”</a:t>
            </a:r>
          </a:p>
          <a:p>
            <a:pPr marL="320040" lvl="1" indent="0">
              <a:buNone/>
            </a:pPr>
            <a:endParaRPr lang="en-US"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92509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4A8C-9582-4A81-A02B-867F7D1181A2}"/>
              </a:ext>
            </a:extLst>
          </p:cNvPr>
          <p:cNvSpPr>
            <a:spLocks noGrp="1"/>
          </p:cNvSpPr>
          <p:nvPr>
            <p:ph type="title"/>
          </p:nvPr>
        </p:nvSpPr>
        <p:spPr/>
        <p:txBody>
          <a:bodyPr/>
          <a:lstStyle/>
          <a:p>
            <a:r>
              <a:rPr lang="en-US" dirty="0"/>
              <a:t>What are they looking for??</a:t>
            </a:r>
          </a:p>
        </p:txBody>
      </p:sp>
      <p:sp>
        <p:nvSpPr>
          <p:cNvPr id="3" name="Slide Number Placeholder 2">
            <a:extLst>
              <a:ext uri="{FF2B5EF4-FFF2-40B4-BE49-F238E27FC236}">
                <a16:creationId xmlns:a16="http://schemas.microsoft.com/office/drawing/2014/main" id="{6DBF208B-BF11-4F52-922D-6CAC1232D6BA}"/>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13</a:t>
            </a:fld>
            <a:endParaRPr lang="en-US"/>
          </a:p>
        </p:txBody>
      </p:sp>
      <p:sp>
        <p:nvSpPr>
          <p:cNvPr id="4" name="Content Placeholder 3">
            <a:extLst>
              <a:ext uri="{FF2B5EF4-FFF2-40B4-BE49-F238E27FC236}">
                <a16:creationId xmlns:a16="http://schemas.microsoft.com/office/drawing/2014/main" id="{3A82FA9A-7818-4D51-BE23-CDE0764F4523}"/>
              </a:ext>
            </a:extLst>
          </p:cNvPr>
          <p:cNvSpPr>
            <a:spLocks noGrp="1"/>
          </p:cNvSpPr>
          <p:nvPr>
            <p:ph sz="quarter" idx="1"/>
          </p:nvPr>
        </p:nvSpPr>
        <p:spPr/>
        <p:txBody>
          <a:bodyPr>
            <a:normAutofit fontScale="85000" lnSpcReduction="20000"/>
          </a:bodyPr>
          <a:lstStyle/>
          <a:p>
            <a:pPr marL="0" indent="0">
              <a:buNone/>
            </a:pPr>
            <a:r>
              <a:rPr lang="en-US" dirty="0"/>
              <a:t>DEVELOPMENTAL DISABILITY:</a:t>
            </a:r>
          </a:p>
          <a:p>
            <a:pPr marL="0" indent="0">
              <a:buNone/>
            </a:pPr>
            <a:r>
              <a:rPr lang="en-US" dirty="0"/>
              <a:t>	WAIS – full scale score of 70 or below</a:t>
            </a:r>
          </a:p>
          <a:p>
            <a:pPr marL="0" indent="0">
              <a:buNone/>
            </a:pPr>
            <a:r>
              <a:rPr lang="en-US" dirty="0"/>
              <a:t>		- during developmental years</a:t>
            </a:r>
          </a:p>
          <a:p>
            <a:pPr marL="0" indent="0">
              <a:buNone/>
            </a:pPr>
            <a:r>
              <a:rPr lang="en-US" dirty="0"/>
              <a:t>		- full scale score of 71-75 with certain sub-    </a:t>
            </a:r>
          </a:p>
          <a:p>
            <a:pPr marL="0" indent="0">
              <a:buNone/>
            </a:pPr>
            <a:r>
              <a:rPr lang="en-US" dirty="0"/>
              <a:t>		scores in the 60’s.</a:t>
            </a:r>
          </a:p>
          <a:p>
            <a:pPr marL="0" indent="0">
              <a:buNone/>
            </a:pPr>
            <a:r>
              <a:rPr lang="en-US" dirty="0"/>
              <a:t>Non-verbal tests-&gt; C-TONI or Leiter</a:t>
            </a:r>
          </a:p>
          <a:p>
            <a:pPr marL="0" indent="0">
              <a:buNone/>
            </a:pPr>
            <a:endParaRPr lang="en-US" dirty="0"/>
          </a:p>
          <a:p>
            <a:pPr marL="0" indent="0">
              <a:buNone/>
            </a:pPr>
            <a:r>
              <a:rPr lang="en-US" dirty="0"/>
              <a:t>MENTAL ILLNESS:</a:t>
            </a:r>
          </a:p>
          <a:p>
            <a:pPr marL="0" indent="0">
              <a:buNone/>
            </a:pPr>
            <a:r>
              <a:rPr lang="en-US" dirty="0"/>
              <a:t>	- 3 inpatient stays within the past 12 months</a:t>
            </a:r>
          </a:p>
          <a:p>
            <a:pPr marL="0" indent="0">
              <a:buNone/>
            </a:pPr>
            <a:r>
              <a:rPr lang="en-US" dirty="0"/>
              <a:t>	- compliance with doctor &amp; medication</a:t>
            </a:r>
          </a:p>
          <a:p>
            <a:pPr marL="0" indent="0">
              <a:buNone/>
            </a:pPr>
            <a:r>
              <a:rPr lang="en-US" dirty="0"/>
              <a:t>	- clean &amp; sober for at least 6 months+</a:t>
            </a:r>
          </a:p>
        </p:txBody>
      </p:sp>
    </p:spTree>
    <p:extLst>
      <p:ext uri="{BB962C8B-B14F-4D97-AF65-F5344CB8AC3E}">
        <p14:creationId xmlns:p14="http://schemas.microsoft.com/office/powerpoint/2010/main" val="4382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 calcmode="lin" valueType="num">
                                      <p:cBhvr additive="base">
                                        <p:cTn id="2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 calcmode="lin" valueType="num">
                                      <p:cBhvr additive="base">
                                        <p:cTn id="2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 calcmode="lin" valueType="num">
                                      <p:cBhvr additive="base">
                                        <p:cTn id="3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C983E-87CD-46DC-93AF-653A406F8EDA}"/>
              </a:ext>
            </a:extLst>
          </p:cNvPr>
          <p:cNvSpPr>
            <a:spLocks noGrp="1"/>
          </p:cNvSpPr>
          <p:nvPr>
            <p:ph type="title"/>
          </p:nvPr>
        </p:nvSpPr>
        <p:spPr/>
        <p:txBody>
          <a:bodyPr/>
          <a:lstStyle/>
          <a:p>
            <a:r>
              <a:rPr lang="en-US" dirty="0"/>
              <a:t>What are they looking for </a:t>
            </a:r>
            <a:r>
              <a:rPr lang="en-US" dirty="0" err="1"/>
              <a:t>Cont</a:t>
            </a:r>
            <a:r>
              <a:rPr lang="en-US" dirty="0"/>
              <a:t>’</a:t>
            </a:r>
          </a:p>
        </p:txBody>
      </p:sp>
      <p:sp>
        <p:nvSpPr>
          <p:cNvPr id="3" name="Slide Number Placeholder 2">
            <a:extLst>
              <a:ext uri="{FF2B5EF4-FFF2-40B4-BE49-F238E27FC236}">
                <a16:creationId xmlns:a16="http://schemas.microsoft.com/office/drawing/2014/main" id="{868D8482-530E-4E0D-9959-B68B281165E3}"/>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14</a:t>
            </a:fld>
            <a:endParaRPr lang="en-US"/>
          </a:p>
        </p:txBody>
      </p:sp>
      <p:sp>
        <p:nvSpPr>
          <p:cNvPr id="4" name="Content Placeholder 3">
            <a:extLst>
              <a:ext uri="{FF2B5EF4-FFF2-40B4-BE49-F238E27FC236}">
                <a16:creationId xmlns:a16="http://schemas.microsoft.com/office/drawing/2014/main" id="{A3624990-BAA6-4F80-8244-0098D4710B17}"/>
              </a:ext>
            </a:extLst>
          </p:cNvPr>
          <p:cNvSpPr>
            <a:spLocks noGrp="1"/>
          </p:cNvSpPr>
          <p:nvPr>
            <p:ph sz="quarter" idx="1"/>
          </p:nvPr>
        </p:nvSpPr>
        <p:spPr/>
        <p:txBody>
          <a:bodyPr/>
          <a:lstStyle/>
          <a:p>
            <a:pPr marL="0" indent="0">
              <a:buNone/>
            </a:pPr>
            <a:r>
              <a:rPr lang="en-US" dirty="0"/>
              <a:t>PHYSICAL DISABILITY:</a:t>
            </a:r>
          </a:p>
          <a:p>
            <a:pPr marL="0" indent="0">
              <a:buNone/>
            </a:pPr>
            <a:r>
              <a:rPr lang="en-US" dirty="0"/>
              <a:t>	- affecting 2 limbs</a:t>
            </a:r>
          </a:p>
          <a:p>
            <a:pPr marL="0" indent="0">
              <a:buNone/>
            </a:pPr>
            <a:endParaRPr lang="en-US" dirty="0"/>
          </a:p>
          <a:p>
            <a:pPr marL="0" indent="0">
              <a:buNone/>
            </a:pPr>
            <a:r>
              <a:rPr lang="en-US" dirty="0"/>
              <a:t>SEIZURES:</a:t>
            </a:r>
          </a:p>
          <a:p>
            <a:pPr marL="0" indent="0">
              <a:buNone/>
            </a:pPr>
            <a:r>
              <a:rPr lang="en-US" dirty="0"/>
              <a:t>	- continuing despite medication</a:t>
            </a:r>
          </a:p>
          <a:p>
            <a:pPr marL="0" indent="0">
              <a:buNone/>
            </a:pPr>
            <a:endParaRPr lang="en-US" dirty="0"/>
          </a:p>
          <a:p>
            <a:pPr marL="0" indent="0">
              <a:buNone/>
            </a:pPr>
            <a:r>
              <a:rPr lang="en-US" dirty="0"/>
              <a:t>AUTISM:</a:t>
            </a:r>
          </a:p>
          <a:p>
            <a:pPr marL="0" indent="0">
              <a:buNone/>
            </a:pPr>
            <a:r>
              <a:rPr lang="en-US" dirty="0"/>
              <a:t>	- spectrum</a:t>
            </a:r>
          </a:p>
        </p:txBody>
      </p:sp>
    </p:spTree>
    <p:extLst>
      <p:ext uri="{BB962C8B-B14F-4D97-AF65-F5344CB8AC3E}">
        <p14:creationId xmlns:p14="http://schemas.microsoft.com/office/powerpoint/2010/main" val="35961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additive="base">
                                        <p:cTn id="1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sz="8000" dirty="0"/>
              <a:t>BUT</a:t>
            </a:r>
            <a:r>
              <a:rPr lang="en-US" dirty="0"/>
              <a:t>:</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15</a:t>
            </a:fld>
            <a:endParaRPr lang="en-US"/>
          </a:p>
        </p:txBody>
      </p:sp>
      <p:sp>
        <p:nvSpPr>
          <p:cNvPr id="4" name="Content Placeholder 3"/>
          <p:cNvSpPr>
            <a:spLocks noGrp="1"/>
          </p:cNvSpPr>
          <p:nvPr>
            <p:ph sz="quarter" idx="1"/>
          </p:nvPr>
        </p:nvSpPr>
        <p:spPr/>
        <p:txBody>
          <a:bodyPr>
            <a:normAutofit/>
          </a:bodyPr>
          <a:lstStyle/>
          <a:p>
            <a:pPr marL="0" indent="0">
              <a:buNone/>
            </a:pPr>
            <a:r>
              <a:rPr lang="en-US" sz="6000" dirty="0"/>
              <a:t>Many people CAN work having any diagnosis</a:t>
            </a:r>
          </a:p>
          <a:p>
            <a:pPr marL="0" indent="0">
              <a:buNone/>
            </a:pPr>
            <a:endParaRPr lang="en-US" sz="6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765" r="25524"/>
          <a:stretch/>
        </p:blipFill>
        <p:spPr>
          <a:xfrm>
            <a:off x="3657600" y="3848100"/>
            <a:ext cx="1800433" cy="2129358"/>
          </a:xfrm>
          <a:prstGeom prst="round2SameRect">
            <a:avLst>
              <a:gd name="adj1" fmla="val 50000"/>
              <a:gd name="adj2" fmla="val 50000"/>
            </a:avLst>
          </a:prstGeom>
        </p:spPr>
      </p:pic>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882225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Functional Limitations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16</a:t>
            </a:fld>
            <a:endParaRPr lang="en-US"/>
          </a:p>
        </p:txBody>
      </p:sp>
      <p:sp>
        <p:nvSpPr>
          <p:cNvPr id="4" name="Content Placeholder 3"/>
          <p:cNvSpPr>
            <a:spLocks noGrp="1"/>
          </p:cNvSpPr>
          <p:nvPr>
            <p:ph sz="quarter" idx="1"/>
          </p:nvPr>
        </p:nvSpPr>
        <p:spPr/>
        <p:txBody>
          <a:bodyPr>
            <a:normAutofit lnSpcReduction="10000"/>
          </a:bodyPr>
          <a:lstStyle/>
          <a:p>
            <a:r>
              <a:rPr lang="en-US" dirty="0"/>
              <a:t>Because I have this diagnosis, WHY CAN’T I WORK?</a:t>
            </a:r>
          </a:p>
          <a:p>
            <a:pPr marL="0" indent="0">
              <a:buNone/>
            </a:pPr>
            <a:r>
              <a:rPr lang="en-US" dirty="0"/>
              <a:t>NEED TO PROVE WITH DOCUMENTATION from a professional – WHY Can’t work???</a:t>
            </a:r>
          </a:p>
          <a:p>
            <a:pPr lvl="1"/>
            <a:r>
              <a:rPr lang="en-US" dirty="0"/>
              <a:t>Concentration, pace, persistence</a:t>
            </a:r>
          </a:p>
          <a:p>
            <a:pPr lvl="1"/>
            <a:r>
              <a:rPr lang="en-US" dirty="0"/>
              <a:t>Appropriate social functioning</a:t>
            </a:r>
          </a:p>
          <a:p>
            <a:pPr lvl="1"/>
            <a:r>
              <a:rPr lang="en-US" dirty="0"/>
              <a:t>Activities of daily living</a:t>
            </a:r>
          </a:p>
          <a:p>
            <a:pPr lvl="1"/>
            <a:r>
              <a:rPr lang="en-US" dirty="0"/>
              <a:t>Understand/Remember/Apply information</a:t>
            </a:r>
          </a:p>
          <a:p>
            <a:pPr lvl="1"/>
            <a:r>
              <a:rPr lang="en-US" dirty="0"/>
              <a:t>Interact with others</a:t>
            </a:r>
          </a:p>
          <a:p>
            <a:pPr lvl="1"/>
            <a:r>
              <a:rPr lang="en-US" dirty="0"/>
              <a:t>Adapt or manage oneself</a:t>
            </a:r>
          </a:p>
        </p:txBody>
      </p:sp>
      <p:pic>
        <p:nvPicPr>
          <p:cNvPr id="6" name="Picture 5"/>
          <p:cNvPicPr>
            <a:picLocks noChangeAspect="1"/>
          </p:cNvPicPr>
          <p:nvPr/>
        </p:nvPicPr>
        <p:blipFill>
          <a:blip r:embed="rId2"/>
          <a:stretch>
            <a:fillRect/>
          </a:stretch>
        </p:blipFill>
        <p:spPr>
          <a:xfrm>
            <a:off x="3962400" y="5055116"/>
            <a:ext cx="396274" cy="408467"/>
          </a:xfrm>
          <a:prstGeom prst="rect">
            <a:avLst/>
          </a:prstGeom>
        </p:spPr>
      </p:pic>
      <p:pic>
        <p:nvPicPr>
          <p:cNvPr id="8" name="Picture 7"/>
          <p:cNvPicPr>
            <a:picLocks noChangeAspect="1"/>
          </p:cNvPicPr>
          <p:nvPr/>
        </p:nvPicPr>
        <p:blipFill>
          <a:blip r:embed="rId2"/>
          <a:stretch>
            <a:fillRect/>
          </a:stretch>
        </p:blipFill>
        <p:spPr>
          <a:xfrm>
            <a:off x="4876800" y="5463583"/>
            <a:ext cx="396274" cy="408467"/>
          </a:xfrm>
          <a:prstGeom prst="rect">
            <a:avLst/>
          </a:prstGeom>
        </p:spPr>
      </p:pic>
      <p:sp>
        <p:nvSpPr>
          <p:cNvPr id="10"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9" name="Picture 8"/>
          <p:cNvPicPr>
            <a:picLocks noChangeAspect="1"/>
          </p:cNvPicPr>
          <p:nvPr/>
        </p:nvPicPr>
        <p:blipFill>
          <a:blip r:embed="rId2"/>
          <a:stretch>
            <a:fillRect/>
          </a:stretch>
        </p:blipFill>
        <p:spPr>
          <a:xfrm>
            <a:off x="6972769" y="4646649"/>
            <a:ext cx="396274" cy="408467"/>
          </a:xfrm>
          <a:prstGeom prst="rect">
            <a:avLst/>
          </a:prstGeom>
        </p:spPr>
      </p:pic>
    </p:spTree>
    <p:extLst>
      <p:ext uri="{BB962C8B-B14F-4D97-AF65-F5344CB8AC3E}">
        <p14:creationId xmlns:p14="http://schemas.microsoft.com/office/powerpoint/2010/main" val="2453215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MEDICAL INFORMATION:</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17</a:t>
            </a:fld>
            <a:endParaRPr lang="en-US"/>
          </a:p>
        </p:txBody>
      </p:sp>
      <p:sp>
        <p:nvSpPr>
          <p:cNvPr id="4" name="Content Placeholder 3"/>
          <p:cNvSpPr>
            <a:spLocks noGrp="1"/>
          </p:cNvSpPr>
          <p:nvPr>
            <p:ph sz="quarter" idx="1"/>
          </p:nvPr>
        </p:nvSpPr>
        <p:spPr/>
        <p:txBody>
          <a:bodyPr/>
          <a:lstStyle/>
          <a:p>
            <a:r>
              <a:rPr lang="en-US" dirty="0"/>
              <a:t>Best if not older than 3-6 months old</a:t>
            </a:r>
          </a:p>
          <a:p>
            <a:r>
              <a:rPr lang="en-US" dirty="0"/>
              <a:t>MUST show </a:t>
            </a:r>
            <a:r>
              <a:rPr lang="en-US" b="1" u="sng" dirty="0"/>
              <a:t>functional limitations </a:t>
            </a:r>
            <a:r>
              <a:rPr lang="en-US" dirty="0"/>
              <a:t>as to why CANNOT work</a:t>
            </a:r>
          </a:p>
          <a:p>
            <a:r>
              <a:rPr lang="en-US" dirty="0"/>
              <a:t>Should be consistent</a:t>
            </a:r>
          </a:p>
          <a:p>
            <a:r>
              <a:rPr lang="en-US" dirty="0"/>
              <a:t>School records / IEP:   Should compare to a TYPICAL child</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57390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Once they get enough medical info:</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18</a:t>
            </a:fld>
            <a:endParaRPr lang="en-US"/>
          </a:p>
        </p:txBody>
      </p:sp>
      <p:sp>
        <p:nvSpPr>
          <p:cNvPr id="4" name="Content Placeholder 3"/>
          <p:cNvSpPr>
            <a:spLocks noGrp="1"/>
          </p:cNvSpPr>
          <p:nvPr>
            <p:ph sz="quarter" idx="1"/>
          </p:nvPr>
        </p:nvSpPr>
        <p:spPr/>
        <p:txBody>
          <a:bodyPr/>
          <a:lstStyle/>
          <a:p>
            <a:r>
              <a:rPr lang="en-US" dirty="0"/>
              <a:t>Case gets reviewed by a doctor in Springfield.</a:t>
            </a:r>
          </a:p>
          <a:p>
            <a:pPr lvl="1"/>
            <a:r>
              <a:rPr lang="en-US" dirty="0"/>
              <a:t>Medically awarded </a:t>
            </a:r>
            <a:r>
              <a:rPr lang="en-US" dirty="0">
                <a:sym typeface="Wingdings" panose="05000000000000000000" pitchFamily="2" charset="2"/>
              </a:rPr>
              <a:t></a:t>
            </a:r>
            <a:endParaRPr lang="en-US" dirty="0"/>
          </a:p>
          <a:p>
            <a:pPr lvl="1"/>
            <a:r>
              <a:rPr lang="en-US" dirty="0"/>
              <a:t>Medically denied – there is some work that can be done </a:t>
            </a:r>
            <a:r>
              <a:rPr lang="en-US" dirty="0">
                <a:sym typeface="Wingdings" panose="05000000000000000000" pitchFamily="2" charset="2"/>
              </a:rPr>
              <a:t> - usually did not prove significant functional limitations</a:t>
            </a:r>
            <a:endParaRPr lang="en-US" dirty="0"/>
          </a:p>
          <a:p>
            <a:pPr lvl="1"/>
            <a:r>
              <a:rPr lang="en-US" dirty="0"/>
              <a:t>Go to a Consultative Examination (CE) </a:t>
            </a:r>
            <a:r>
              <a:rPr lang="en-US" dirty="0">
                <a:sym typeface="Wingdings" panose="05000000000000000000" pitchFamily="2" charset="2"/>
              </a:rPr>
              <a:t></a:t>
            </a:r>
            <a:endParaRPr lang="en-US"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1903922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2</a:t>
            </a:r>
            <a:r>
              <a:rPr lang="en-US" baseline="30000" dirty="0"/>
              <a:t>nd</a:t>
            </a:r>
            <a:r>
              <a:rPr lang="en-US" dirty="0"/>
              <a:t> Definition of Disability</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19</a:t>
            </a:fld>
            <a:endParaRPr lang="en-US"/>
          </a:p>
        </p:txBody>
      </p:sp>
      <p:sp>
        <p:nvSpPr>
          <p:cNvPr id="4" name="Content Placeholder 3"/>
          <p:cNvSpPr>
            <a:spLocks noGrp="1"/>
          </p:cNvSpPr>
          <p:nvPr>
            <p:ph sz="quarter" idx="1"/>
          </p:nvPr>
        </p:nvSpPr>
        <p:spPr/>
        <p:txBody>
          <a:bodyPr>
            <a:normAutofit/>
          </a:bodyPr>
          <a:lstStyle/>
          <a:p>
            <a:r>
              <a:rPr lang="en-US" sz="6600" b="1" dirty="0"/>
              <a:t>Unable to earn:</a:t>
            </a:r>
          </a:p>
          <a:p>
            <a:r>
              <a:rPr lang="en-US" sz="4800" b="1" dirty="0"/>
              <a:t>SGA</a:t>
            </a:r>
            <a:r>
              <a:rPr lang="en-US" b="1" dirty="0"/>
              <a:t> :  Substantial Gainful Activity</a:t>
            </a:r>
          </a:p>
          <a:p>
            <a:pPr marL="0" indent="0">
              <a:buNone/>
            </a:pPr>
            <a:r>
              <a:rPr lang="en-US" b="1" dirty="0"/>
              <a:t>         NOT BLIND			 BLIND</a:t>
            </a:r>
          </a:p>
          <a:p>
            <a:pPr marL="685800" lvl="2" indent="0">
              <a:buNone/>
            </a:pPr>
            <a:r>
              <a:rPr lang="en-US" sz="3800" b="1" dirty="0">
                <a:solidFill>
                  <a:srgbClr val="FF1D1D"/>
                </a:solidFill>
              </a:rPr>
              <a:t>2022= $ 1350		2022 = $ 2260</a:t>
            </a:r>
          </a:p>
          <a:p>
            <a:endParaRPr lang="en-US" sz="4400" b="1" dirty="0">
              <a:solidFill>
                <a:srgbClr val="FF1D1D"/>
              </a:solidFill>
            </a:endParaRPr>
          </a:p>
          <a:p>
            <a:endParaRPr lang="en-US" dirty="0"/>
          </a:p>
        </p:txBody>
      </p:sp>
      <p:sp>
        <p:nvSpPr>
          <p:cNvPr id="5"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remie"/>
          <p:cNvPicPr>
            <a:picLocks noChangeAspect="1" noChangeArrowheads="1"/>
          </p:cNvPicPr>
          <p:nvPr/>
        </p:nvPicPr>
        <p:blipFill>
          <a:blip r:embed="rId3" cstate="print"/>
          <a:srcRect/>
          <a:stretch>
            <a:fillRect/>
          </a:stretch>
        </p:blipFill>
        <p:spPr bwMode="auto">
          <a:xfrm>
            <a:off x="533400" y="2769831"/>
            <a:ext cx="4053840" cy="3021369"/>
          </a:xfrm>
          <a:prstGeom prst="rect">
            <a:avLst/>
          </a:prstGeom>
          <a:noFill/>
          <a:ln w="9525">
            <a:noFill/>
            <a:miter lim="800000"/>
            <a:headEnd/>
            <a:tailEnd/>
          </a:ln>
        </p:spPr>
      </p:pic>
      <p:sp>
        <p:nvSpPr>
          <p:cNvPr id="4101"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
        <p:nvSpPr>
          <p:cNvPr id="10" name="Title 9"/>
          <p:cNvSpPr>
            <a:spLocks noGrp="1"/>
          </p:cNvSpPr>
          <p:nvPr>
            <p:ph type="title"/>
          </p:nvPr>
        </p:nvSpPr>
        <p:spPr/>
        <p:txBody>
          <a:bodyPr/>
          <a:lstStyle/>
          <a:p>
            <a:r>
              <a:rPr lang="en-US" dirty="0"/>
              <a:t>My Life</a:t>
            </a:r>
          </a:p>
        </p:txBody>
      </p:sp>
      <p:sp>
        <p:nvSpPr>
          <p:cNvPr id="17" name="Slide Number Placeholder 5"/>
          <p:cNvSpPr>
            <a:spLocks noGrp="1"/>
          </p:cNvSpPr>
          <p:nvPr>
            <p:ph type="sldNum" sz="quarter" idx="16"/>
          </p:nvPr>
        </p:nvSpPr>
        <p:spPr>
          <a:prstGeom prst="rect">
            <a:avLst/>
          </a:prstGeom>
        </p:spPr>
        <p:txBody>
          <a:bodyPr>
            <a:noAutofit/>
          </a:bodyPr>
          <a:lstStyle/>
          <a:p>
            <a:pPr algn="ctr">
              <a:defRPr/>
            </a:pPr>
            <a:fld id="{4B761B36-22CC-4F31-9C8F-C983F7565485}" type="slidenum">
              <a:rPr lang="en-US" sz="1200" b="1">
                <a:solidFill>
                  <a:schemeClr val="bg1"/>
                </a:solidFill>
                <a:latin typeface="+mn-lt"/>
              </a:rPr>
              <a:pPr algn="ctr">
                <a:defRPr/>
              </a:pPr>
              <a:t>2</a:t>
            </a:fld>
            <a:endParaRPr lang="en-US" sz="1200" b="1" dirty="0">
              <a:solidFill>
                <a:schemeClr val="bg1"/>
              </a:solidFill>
              <a:latin typeface="+mn-lt"/>
            </a:endParaRPr>
          </a:p>
        </p:txBody>
      </p:sp>
      <p:sp>
        <p:nvSpPr>
          <p:cNvPr id="11" name="Text Placeholder 10"/>
          <p:cNvSpPr>
            <a:spLocks noGrp="1"/>
          </p:cNvSpPr>
          <p:nvPr>
            <p:ph type="body" sz="quarter" idx="1"/>
          </p:nvPr>
        </p:nvSpPr>
        <p:spPr/>
        <p:txBody>
          <a:bodyPr/>
          <a:lstStyle/>
          <a:p>
            <a:pPr algn="ctr"/>
            <a:r>
              <a:rPr lang="en-US" sz="3600" dirty="0"/>
              <a:t>1989</a:t>
            </a:r>
            <a:endParaRPr lang="en-US" dirty="0"/>
          </a:p>
        </p:txBody>
      </p:sp>
      <p:sp>
        <p:nvSpPr>
          <p:cNvPr id="13" name="Text Placeholder 12"/>
          <p:cNvSpPr>
            <a:spLocks noGrp="1"/>
          </p:cNvSpPr>
          <p:nvPr>
            <p:ph type="body" sz="quarter" idx="3"/>
          </p:nvPr>
        </p:nvSpPr>
        <p:spPr>
          <a:solidFill>
            <a:schemeClr val="accent1"/>
          </a:solidFill>
        </p:spPr>
        <p:txBody>
          <a:bodyPr/>
          <a:lstStyle/>
          <a:p>
            <a:pPr algn="ctr"/>
            <a:r>
              <a:rPr lang="en-US" sz="3600" dirty="0"/>
              <a:t>2019</a:t>
            </a:r>
          </a:p>
        </p:txBody>
      </p:sp>
      <p:pic>
        <p:nvPicPr>
          <p:cNvPr id="6" name="Content Placeholder 5"/>
          <p:cNvPicPr>
            <a:picLocks noGrp="1" noChangeAspect="1"/>
          </p:cNvPicPr>
          <p:nvPr>
            <p:ph sz="quarter" idx="4"/>
          </p:nvPr>
        </p:nvPicPr>
        <p:blipFill>
          <a:blip r:embed="rId4"/>
          <a:stretch>
            <a:fillRect/>
          </a:stretch>
        </p:blipFill>
        <p:spPr>
          <a:xfrm rot="-10800000">
            <a:off x="4800600" y="2769832"/>
            <a:ext cx="3886200" cy="3021368"/>
          </a:xfrm>
          <a:prstGeom prst="rect">
            <a:avLst/>
          </a:prstGeom>
        </p:spPr>
      </p:pic>
    </p:spTree>
    <p:extLst>
      <p:ext uri="{BB962C8B-B14F-4D97-AF65-F5344CB8AC3E}">
        <p14:creationId xmlns:p14="http://schemas.microsoft.com/office/powerpoint/2010/main" val="350110820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3B77-AAA8-42CB-957A-43AD60A41144}"/>
              </a:ext>
            </a:extLst>
          </p:cNvPr>
          <p:cNvSpPr>
            <a:spLocks noGrp="1"/>
          </p:cNvSpPr>
          <p:nvPr>
            <p:ph type="title"/>
          </p:nvPr>
        </p:nvSpPr>
        <p:spPr/>
        <p:txBody>
          <a:bodyPr/>
          <a:lstStyle/>
          <a:p>
            <a:r>
              <a:rPr lang="en-US" dirty="0"/>
              <a:t>OH NO   Too much $$$$</a:t>
            </a:r>
          </a:p>
        </p:txBody>
      </p:sp>
      <p:sp>
        <p:nvSpPr>
          <p:cNvPr id="3" name="Slide Number Placeholder 2">
            <a:extLst>
              <a:ext uri="{FF2B5EF4-FFF2-40B4-BE49-F238E27FC236}">
                <a16:creationId xmlns:a16="http://schemas.microsoft.com/office/drawing/2014/main" id="{5AEBE248-B8B3-4687-AD20-C60F3C1D147D}"/>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20</a:t>
            </a:fld>
            <a:endParaRPr lang="en-US"/>
          </a:p>
        </p:txBody>
      </p:sp>
      <p:sp>
        <p:nvSpPr>
          <p:cNvPr id="4" name="Content Placeholder 3">
            <a:extLst>
              <a:ext uri="{FF2B5EF4-FFF2-40B4-BE49-F238E27FC236}">
                <a16:creationId xmlns:a16="http://schemas.microsoft.com/office/drawing/2014/main" id="{F129D525-3A6B-4959-B323-5153EB07E678}"/>
              </a:ext>
            </a:extLst>
          </p:cNvPr>
          <p:cNvSpPr>
            <a:spLocks noGrp="1"/>
          </p:cNvSpPr>
          <p:nvPr>
            <p:ph sz="quarter" idx="1"/>
          </p:nvPr>
        </p:nvSpPr>
        <p:spPr/>
        <p:txBody>
          <a:bodyPr/>
          <a:lstStyle/>
          <a:p>
            <a:r>
              <a:rPr lang="en-US" dirty="0"/>
              <a:t>Raise in the minimum wage</a:t>
            </a:r>
          </a:p>
          <a:p>
            <a:r>
              <a:rPr lang="en-US" dirty="0"/>
              <a:t>Working more hours</a:t>
            </a:r>
          </a:p>
        </p:txBody>
      </p:sp>
    </p:spTree>
    <p:extLst>
      <p:ext uri="{BB962C8B-B14F-4D97-AF65-F5344CB8AC3E}">
        <p14:creationId xmlns:p14="http://schemas.microsoft.com/office/powerpoint/2010/main" val="214802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2893-5009-4F30-BC6D-4C4C67830B48}"/>
              </a:ext>
            </a:extLst>
          </p:cNvPr>
          <p:cNvSpPr>
            <a:spLocks noGrp="1"/>
          </p:cNvSpPr>
          <p:nvPr>
            <p:ph type="title"/>
          </p:nvPr>
        </p:nvSpPr>
        <p:spPr/>
        <p:txBody>
          <a:bodyPr/>
          <a:lstStyle/>
          <a:p>
            <a:r>
              <a:rPr lang="en-US" dirty="0"/>
              <a:t>Working Over SGA??</a:t>
            </a:r>
          </a:p>
        </p:txBody>
      </p:sp>
      <p:sp>
        <p:nvSpPr>
          <p:cNvPr id="3" name="Slide Number Placeholder 2">
            <a:extLst>
              <a:ext uri="{FF2B5EF4-FFF2-40B4-BE49-F238E27FC236}">
                <a16:creationId xmlns:a16="http://schemas.microsoft.com/office/drawing/2014/main" id="{7F1EC186-CAE9-4B01-A39B-44ABEA0160EA}"/>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21</a:t>
            </a:fld>
            <a:endParaRPr lang="en-US"/>
          </a:p>
        </p:txBody>
      </p:sp>
      <p:sp>
        <p:nvSpPr>
          <p:cNvPr id="4" name="Content Placeholder 3">
            <a:extLst>
              <a:ext uri="{FF2B5EF4-FFF2-40B4-BE49-F238E27FC236}">
                <a16:creationId xmlns:a16="http://schemas.microsoft.com/office/drawing/2014/main" id="{791B6C6F-EF67-431E-A178-7F18499116C1}"/>
              </a:ext>
            </a:extLst>
          </p:cNvPr>
          <p:cNvSpPr>
            <a:spLocks noGrp="1"/>
          </p:cNvSpPr>
          <p:nvPr>
            <p:ph sz="quarter" idx="1"/>
          </p:nvPr>
        </p:nvSpPr>
        <p:spPr/>
        <p:txBody>
          <a:bodyPr>
            <a:normAutofit fontScale="77500" lnSpcReduction="20000"/>
          </a:bodyPr>
          <a:lstStyle/>
          <a:p>
            <a:r>
              <a:rPr lang="en-US" dirty="0"/>
              <a:t>WIPA- Contact the IATP WIPA Program toll free at (800) 852-5110</a:t>
            </a:r>
          </a:p>
          <a:p>
            <a:r>
              <a:rPr lang="en-US" u="sng" dirty="0">
                <a:solidFill>
                  <a:srgbClr val="FF0000"/>
                </a:solidFill>
              </a:rPr>
              <a:t>W</a:t>
            </a:r>
            <a:r>
              <a:rPr lang="en-US" dirty="0">
                <a:solidFill>
                  <a:srgbClr val="FF0000"/>
                </a:solidFill>
              </a:rPr>
              <a:t>ork </a:t>
            </a:r>
            <a:r>
              <a:rPr lang="en-US" u="sng" dirty="0">
                <a:solidFill>
                  <a:srgbClr val="FF0000"/>
                </a:solidFill>
              </a:rPr>
              <a:t>I</a:t>
            </a:r>
            <a:r>
              <a:rPr lang="en-US" dirty="0">
                <a:solidFill>
                  <a:srgbClr val="FF0000"/>
                </a:solidFill>
              </a:rPr>
              <a:t>ncentive </a:t>
            </a:r>
            <a:r>
              <a:rPr lang="en-US" u="sng" dirty="0">
                <a:solidFill>
                  <a:srgbClr val="FF0000"/>
                </a:solidFill>
              </a:rPr>
              <a:t>P</a:t>
            </a:r>
            <a:r>
              <a:rPr lang="en-US" dirty="0">
                <a:solidFill>
                  <a:srgbClr val="FF0000"/>
                </a:solidFill>
              </a:rPr>
              <a:t>lanning and </a:t>
            </a:r>
            <a:r>
              <a:rPr lang="en-US" u="sng" dirty="0">
                <a:solidFill>
                  <a:srgbClr val="FF0000"/>
                </a:solidFill>
              </a:rPr>
              <a:t>A</a:t>
            </a:r>
            <a:r>
              <a:rPr lang="en-US" dirty="0">
                <a:solidFill>
                  <a:srgbClr val="FF0000"/>
                </a:solidFill>
              </a:rPr>
              <a:t>ssistance </a:t>
            </a:r>
            <a:r>
              <a:rPr lang="en-US" dirty="0"/>
              <a:t>(WIPA) Program will give you the information you need to make the best choice about your future.</a:t>
            </a:r>
          </a:p>
          <a:p>
            <a:r>
              <a:rPr lang="en-US" dirty="0"/>
              <a:t>- A federally funded program created to help individuals receiving SSI/SSDI make informed choices about being employed. If you are working, have a job offer or ready to start employment, they will help you understand how working will affect your benefits.</a:t>
            </a:r>
            <a:br>
              <a:rPr lang="en-US" dirty="0"/>
            </a:br>
            <a:r>
              <a:rPr lang="en-US" dirty="0"/>
              <a:t>They will explain Social Security work incentives in addition to state benefits, such as Medicaid, subsidized housing, TANF, food stamps, etc..</a:t>
            </a:r>
          </a:p>
          <a:p>
            <a:pPr marL="0" indent="0">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414543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normAutofit fontScale="85000" lnSpcReduction="20000"/>
          </a:bodyPr>
          <a:lstStyle/>
          <a:p>
            <a:pPr>
              <a:defRPr/>
            </a:pPr>
            <a:fld id="{C4925DDD-A8DF-4961-A68E-96CEAD98ECA1}" type="slidenum">
              <a:rPr lang="en-US"/>
              <a:pPr>
                <a:defRPr/>
              </a:pPr>
              <a:t>22</a:t>
            </a:fld>
            <a:endParaRPr lang="en-US"/>
          </a:p>
        </p:txBody>
      </p:sp>
      <p:sp>
        <p:nvSpPr>
          <p:cNvPr id="1444867" name="Rectangle 3"/>
          <p:cNvSpPr>
            <a:spLocks noGrp="1" noChangeArrowheads="1"/>
          </p:cNvSpPr>
          <p:nvPr>
            <p:ph sz="quarter" idx="1"/>
          </p:nvPr>
        </p:nvSpPr>
        <p:spPr>
          <a:xfrm>
            <a:off x="2667000" y="1600200"/>
            <a:ext cx="3810000" cy="1524000"/>
          </a:xfrm>
          <a:prstGeom prst="triangle">
            <a:avLst>
              <a:gd name="adj" fmla="val 50000"/>
            </a:avLst>
          </a:prstGeom>
          <a:solidFill>
            <a:srgbClr val="FFFFFF"/>
          </a:solidFill>
          <a:ln>
            <a:solidFill>
              <a:srgbClr val="000000"/>
            </a:solidFill>
          </a:ln>
        </p:spPr>
        <p:txBody>
          <a:bodyPr/>
          <a:lstStyle/>
          <a:p>
            <a:pPr algn="ctr" eaLnBrk="1" hangingPunct="1">
              <a:lnSpc>
                <a:spcPct val="90000"/>
              </a:lnSpc>
              <a:buFontTx/>
              <a:buNone/>
              <a:defRPr/>
            </a:pPr>
            <a:endParaRPr lang="en-US">
              <a:effectLst>
                <a:outerShdw blurRad="38100" dist="38100" dir="2700000" algn="tl">
                  <a:srgbClr val="C0C0C0"/>
                </a:outerShdw>
              </a:effectLst>
            </a:endParaRPr>
          </a:p>
        </p:txBody>
      </p:sp>
      <p:sp>
        <p:nvSpPr>
          <p:cNvPr id="1444868" name="Text Box 4">
            <a:hlinkClick r:id="" action="ppaction://hlinkshowjump?jump=nextslide"/>
          </p:cNvPr>
          <p:cNvSpPr txBox="1">
            <a:spLocks noChangeArrowheads="1"/>
          </p:cNvSpPr>
          <p:nvPr/>
        </p:nvSpPr>
        <p:spPr bwMode="auto">
          <a:xfrm>
            <a:off x="2667000" y="3124200"/>
            <a:ext cx="1905000" cy="1600200"/>
          </a:xfrm>
          <a:prstGeom prst="rect">
            <a:avLst/>
          </a:prstGeom>
          <a:solidFill>
            <a:srgbClr val="FFFFFF"/>
          </a:solidFill>
          <a:ln w="9525">
            <a:solidFill>
              <a:srgbClr val="000000"/>
            </a:solidFill>
            <a:miter lim="800000"/>
            <a:headEnd/>
            <a:tailEnd/>
          </a:ln>
        </p:spPr>
        <p:txBody>
          <a:bodyPr/>
          <a:lstStyle/>
          <a:p>
            <a:endParaRPr lang="en-US" altLang="ja-JP" sz="2300" b="1">
              <a:latin typeface="+mn-lt"/>
              <a:ea typeface="MS Mincho" pitchFamily="49" charset="-128"/>
            </a:endParaRPr>
          </a:p>
          <a:p>
            <a:endParaRPr lang="en-US" altLang="ja-JP" sz="2300" b="1">
              <a:latin typeface="+mn-lt"/>
              <a:ea typeface="MS Mincho" pitchFamily="49" charset="-128"/>
            </a:endParaRPr>
          </a:p>
        </p:txBody>
      </p:sp>
      <p:sp>
        <p:nvSpPr>
          <p:cNvPr id="1444869" name="Text Box 5"/>
          <p:cNvSpPr txBox="1">
            <a:spLocks noChangeArrowheads="1"/>
          </p:cNvSpPr>
          <p:nvPr/>
        </p:nvSpPr>
        <p:spPr bwMode="auto">
          <a:xfrm>
            <a:off x="4572000" y="3124200"/>
            <a:ext cx="1905000" cy="1600200"/>
          </a:xfrm>
          <a:prstGeom prst="rect">
            <a:avLst/>
          </a:prstGeom>
          <a:solidFill>
            <a:srgbClr val="FFFFFF"/>
          </a:solidFill>
          <a:ln w="9525">
            <a:solidFill>
              <a:srgbClr val="000000"/>
            </a:solidFill>
            <a:miter lim="800000"/>
            <a:headEnd/>
            <a:tailEnd/>
          </a:ln>
        </p:spPr>
        <p:txBody>
          <a:bodyPr/>
          <a:lstStyle/>
          <a:p>
            <a:pPr algn="ctr"/>
            <a:endParaRPr lang="en-US" sz="2300" b="1">
              <a:latin typeface="+mn-lt"/>
              <a:ea typeface="MS Mincho" pitchFamily="49" charset="-128"/>
            </a:endParaRPr>
          </a:p>
          <a:p>
            <a:pPr algn="ctr"/>
            <a:endParaRPr lang="en-US" sz="2300" b="1">
              <a:latin typeface="+mn-lt"/>
              <a:ea typeface="MS Mincho" pitchFamily="49" charset="-128"/>
            </a:endParaRPr>
          </a:p>
          <a:p>
            <a:pPr algn="ctr"/>
            <a:endParaRPr lang="en-US" sz="2300" b="1">
              <a:latin typeface="+mn-lt"/>
              <a:ea typeface="MS Mincho" pitchFamily="49" charset="-128"/>
            </a:endParaRPr>
          </a:p>
          <a:p>
            <a:pPr algn="ctr"/>
            <a:endParaRPr lang="en-US" sz="2300" b="1">
              <a:latin typeface="+mn-lt"/>
              <a:ea typeface="MS Mincho" pitchFamily="49" charset="-128"/>
            </a:endParaRPr>
          </a:p>
        </p:txBody>
      </p:sp>
      <p:sp>
        <p:nvSpPr>
          <p:cNvPr id="1444870" name="Text Box 6"/>
          <p:cNvSpPr txBox="1">
            <a:spLocks noChangeArrowheads="1"/>
          </p:cNvSpPr>
          <p:nvPr/>
        </p:nvSpPr>
        <p:spPr bwMode="auto">
          <a:xfrm>
            <a:off x="2667000" y="4724400"/>
            <a:ext cx="1905000" cy="1600200"/>
          </a:xfrm>
          <a:prstGeom prst="rect">
            <a:avLst/>
          </a:prstGeom>
          <a:solidFill>
            <a:srgbClr val="FFFFFF"/>
          </a:solidFill>
          <a:ln w="9525">
            <a:solidFill>
              <a:srgbClr val="000000"/>
            </a:solidFill>
            <a:miter lim="800000"/>
            <a:headEnd/>
            <a:tailEnd/>
          </a:ln>
        </p:spPr>
        <p:txBody>
          <a:bodyPr/>
          <a:lstStyle/>
          <a:p>
            <a:pPr algn="ctr"/>
            <a:endParaRPr lang="en-US" altLang="ja-JP" sz="2300" b="1">
              <a:latin typeface="+mn-lt"/>
              <a:ea typeface="MS Mincho" pitchFamily="49" charset="-128"/>
            </a:endParaRPr>
          </a:p>
          <a:p>
            <a:pPr algn="ctr"/>
            <a:endParaRPr lang="en-US" sz="2300" b="1">
              <a:latin typeface="+mn-lt"/>
              <a:ea typeface="MS Mincho" pitchFamily="49" charset="-128"/>
            </a:endParaRPr>
          </a:p>
        </p:txBody>
      </p:sp>
      <p:sp>
        <p:nvSpPr>
          <p:cNvPr id="1444871" name="Text Box 7"/>
          <p:cNvSpPr txBox="1">
            <a:spLocks noChangeArrowheads="1"/>
          </p:cNvSpPr>
          <p:nvPr/>
        </p:nvSpPr>
        <p:spPr bwMode="auto">
          <a:xfrm>
            <a:off x="4572000" y="4724400"/>
            <a:ext cx="1905000" cy="1600200"/>
          </a:xfrm>
          <a:prstGeom prst="rect">
            <a:avLst/>
          </a:prstGeom>
          <a:solidFill>
            <a:srgbClr val="FFFFFF"/>
          </a:solidFill>
          <a:ln w="9525">
            <a:solidFill>
              <a:srgbClr val="000000"/>
            </a:solidFill>
            <a:miter lim="800000"/>
            <a:headEnd/>
            <a:tailEnd/>
          </a:ln>
        </p:spPr>
        <p:txBody>
          <a:bodyPr/>
          <a:lstStyle/>
          <a:p>
            <a:pPr algn="ctr"/>
            <a:endParaRPr lang="en-US" altLang="ja-JP" sz="2300" b="1">
              <a:latin typeface="+mn-lt"/>
              <a:ea typeface="MS Mincho" pitchFamily="49" charset="-128"/>
            </a:endParaRPr>
          </a:p>
          <a:p>
            <a:pPr algn="ctr"/>
            <a:endParaRPr lang="en-US" altLang="ja-JP" sz="2300" b="1">
              <a:latin typeface="+mn-lt"/>
              <a:ea typeface="MS Mincho" pitchFamily="49" charset="-128"/>
            </a:endParaRPr>
          </a:p>
          <a:p>
            <a:r>
              <a:rPr lang="en-US" sz="2300" b="1">
                <a:latin typeface="+mn-lt"/>
                <a:ea typeface="MS Mincho" pitchFamily="49" charset="-128"/>
              </a:rPr>
              <a:t>   </a:t>
            </a:r>
          </a:p>
          <a:p>
            <a:endParaRPr lang="en-US" sz="2300" b="1">
              <a:latin typeface="+mn-lt"/>
            </a:endParaRPr>
          </a:p>
        </p:txBody>
      </p:sp>
      <p:sp>
        <p:nvSpPr>
          <p:cNvPr id="1444872" name="Text Box 8"/>
          <p:cNvSpPr txBox="1">
            <a:spLocks noChangeArrowheads="1"/>
          </p:cNvSpPr>
          <p:nvPr/>
        </p:nvSpPr>
        <p:spPr bwMode="auto">
          <a:xfrm>
            <a:off x="2819400" y="3581400"/>
            <a:ext cx="1600200" cy="446276"/>
          </a:xfrm>
          <a:prstGeom prst="rect">
            <a:avLst/>
          </a:prstGeom>
          <a:solidFill>
            <a:schemeClr val="bg1"/>
          </a:solidFill>
          <a:ln w="9525">
            <a:noFill/>
            <a:miter lim="800000"/>
            <a:headEnd/>
            <a:tailEnd/>
          </a:ln>
        </p:spPr>
        <p:txBody>
          <a:bodyPr wrap="square">
            <a:spAutoFit/>
          </a:bodyPr>
          <a:lstStyle/>
          <a:p>
            <a:pPr algn="ctr">
              <a:spcBef>
                <a:spcPct val="50000"/>
              </a:spcBef>
            </a:pPr>
            <a:r>
              <a:rPr lang="en-US" sz="2300" b="1" dirty="0">
                <a:latin typeface="+mn-lt"/>
              </a:rPr>
              <a:t>SSA/SSDI</a:t>
            </a:r>
          </a:p>
        </p:txBody>
      </p:sp>
      <p:sp>
        <p:nvSpPr>
          <p:cNvPr id="1444873" name="Text Box 9"/>
          <p:cNvSpPr txBox="1">
            <a:spLocks noChangeArrowheads="1"/>
          </p:cNvSpPr>
          <p:nvPr/>
        </p:nvSpPr>
        <p:spPr bwMode="auto">
          <a:xfrm>
            <a:off x="4797348" y="3581400"/>
            <a:ext cx="1460656" cy="446276"/>
          </a:xfrm>
          <a:prstGeom prst="rect">
            <a:avLst/>
          </a:prstGeom>
          <a:solidFill>
            <a:schemeClr val="bg1"/>
          </a:solidFill>
          <a:ln w="9525">
            <a:noFill/>
            <a:miter lim="800000"/>
            <a:headEnd/>
            <a:tailEnd/>
          </a:ln>
        </p:spPr>
        <p:txBody>
          <a:bodyPr wrap="none">
            <a:spAutoFit/>
          </a:bodyPr>
          <a:lstStyle/>
          <a:p>
            <a:pPr algn="ctr"/>
            <a:r>
              <a:rPr lang="en-US" sz="2300" b="1" dirty="0">
                <a:latin typeface="+mn-lt"/>
              </a:rPr>
              <a:t>Medicare</a:t>
            </a:r>
          </a:p>
        </p:txBody>
      </p:sp>
      <p:sp>
        <p:nvSpPr>
          <p:cNvPr id="1444874" name="Text Box 10"/>
          <p:cNvSpPr txBox="1">
            <a:spLocks noChangeArrowheads="1"/>
          </p:cNvSpPr>
          <p:nvPr/>
        </p:nvSpPr>
        <p:spPr bwMode="auto">
          <a:xfrm>
            <a:off x="3188315" y="5257800"/>
            <a:ext cx="660758" cy="446276"/>
          </a:xfrm>
          <a:prstGeom prst="rect">
            <a:avLst/>
          </a:prstGeom>
          <a:solidFill>
            <a:schemeClr val="bg1"/>
          </a:solidFill>
          <a:ln w="9525">
            <a:noFill/>
            <a:miter lim="800000"/>
            <a:headEnd/>
            <a:tailEnd/>
          </a:ln>
        </p:spPr>
        <p:txBody>
          <a:bodyPr wrap="none">
            <a:spAutoFit/>
          </a:bodyPr>
          <a:lstStyle/>
          <a:p>
            <a:pPr algn="ctr"/>
            <a:r>
              <a:rPr lang="en-US" sz="2300" b="1">
                <a:latin typeface="+mn-lt"/>
              </a:rPr>
              <a:t>SSI</a:t>
            </a:r>
          </a:p>
        </p:txBody>
      </p:sp>
      <p:sp>
        <p:nvSpPr>
          <p:cNvPr id="1444875" name="Text Box 11"/>
          <p:cNvSpPr txBox="1">
            <a:spLocks noChangeArrowheads="1"/>
          </p:cNvSpPr>
          <p:nvPr/>
        </p:nvSpPr>
        <p:spPr bwMode="auto">
          <a:xfrm>
            <a:off x="4856170" y="5270500"/>
            <a:ext cx="1443024" cy="446276"/>
          </a:xfrm>
          <a:prstGeom prst="rect">
            <a:avLst/>
          </a:prstGeom>
          <a:solidFill>
            <a:schemeClr val="bg1"/>
          </a:solidFill>
          <a:ln w="9525">
            <a:noFill/>
            <a:miter lim="800000"/>
            <a:headEnd/>
            <a:tailEnd/>
          </a:ln>
        </p:spPr>
        <p:txBody>
          <a:bodyPr wrap="none">
            <a:spAutoFit/>
          </a:bodyPr>
          <a:lstStyle/>
          <a:p>
            <a:pPr algn="ctr"/>
            <a:r>
              <a:rPr lang="en-US" sz="2300" b="1">
                <a:latin typeface="+mn-lt"/>
              </a:rPr>
              <a:t>Medicaid</a:t>
            </a:r>
          </a:p>
        </p:txBody>
      </p:sp>
      <p:sp>
        <p:nvSpPr>
          <p:cNvPr id="1444876" name="Rectangle 12"/>
          <p:cNvSpPr>
            <a:spLocks noChangeArrowheads="1"/>
          </p:cNvSpPr>
          <p:nvPr/>
        </p:nvSpPr>
        <p:spPr bwMode="auto">
          <a:xfrm>
            <a:off x="3962400" y="4114800"/>
            <a:ext cx="1219200" cy="609600"/>
          </a:xfrm>
          <a:prstGeom prst="rect">
            <a:avLst/>
          </a:prstGeom>
          <a:solidFill>
            <a:schemeClr val="bg1"/>
          </a:solidFill>
          <a:ln w="9525">
            <a:solidFill>
              <a:schemeClr val="tx1"/>
            </a:solidFill>
            <a:miter lim="800000"/>
            <a:headEnd/>
            <a:tailEnd/>
          </a:ln>
        </p:spPr>
        <p:txBody>
          <a:bodyPr wrap="none" anchor="ctr"/>
          <a:lstStyle/>
          <a:p>
            <a:endParaRPr lang="en-US" sz="2300" b="1">
              <a:latin typeface="+mn-lt"/>
            </a:endParaRPr>
          </a:p>
        </p:txBody>
      </p:sp>
      <p:sp>
        <p:nvSpPr>
          <p:cNvPr id="1444877" name="Text Box 13"/>
          <p:cNvSpPr txBox="1">
            <a:spLocks noChangeArrowheads="1"/>
          </p:cNvSpPr>
          <p:nvPr/>
        </p:nvSpPr>
        <p:spPr bwMode="auto">
          <a:xfrm>
            <a:off x="3886200" y="4191000"/>
            <a:ext cx="1371600" cy="446276"/>
          </a:xfrm>
          <a:prstGeom prst="rect">
            <a:avLst/>
          </a:prstGeom>
          <a:noFill/>
          <a:ln w="9525">
            <a:noFill/>
            <a:miter lim="800000"/>
            <a:headEnd/>
            <a:tailEnd/>
          </a:ln>
          <a:effectLst/>
        </p:spPr>
        <p:txBody>
          <a:bodyPr wrap="square">
            <a:spAutoFit/>
          </a:bodyPr>
          <a:lstStyle/>
          <a:p>
            <a:pPr algn="ctr">
              <a:spcBef>
                <a:spcPct val="50000"/>
              </a:spcBef>
              <a:defRPr/>
            </a:pPr>
            <a:r>
              <a:rPr lang="en-US" sz="2300" b="1" dirty="0">
                <a:effectLst>
                  <a:outerShdw blurRad="38100" dist="38100" dir="2700000" algn="tl">
                    <a:srgbClr val="000000"/>
                  </a:outerShdw>
                </a:effectLst>
                <a:latin typeface="+mn-lt"/>
              </a:rPr>
              <a:t>FICA</a:t>
            </a:r>
          </a:p>
        </p:txBody>
      </p:sp>
      <p:sp>
        <p:nvSpPr>
          <p:cNvPr id="19" name="Rectangle 19"/>
          <p:cNvSpPr>
            <a:spLocks noChangeArrowheads="1"/>
          </p:cNvSpPr>
          <p:nvPr/>
        </p:nvSpPr>
        <p:spPr bwMode="auto">
          <a:xfrm>
            <a:off x="609600" y="228600"/>
            <a:ext cx="8229600" cy="1143000"/>
          </a:xfrm>
          <a:prstGeom prst="rect">
            <a:avLst/>
          </a:prstGeom>
          <a:noFill/>
          <a:ln w="9525">
            <a:noFill/>
            <a:miter lim="800000"/>
            <a:headEnd/>
            <a:tailEnd/>
          </a:ln>
          <a:effectLst/>
        </p:spPr>
        <p:txBody>
          <a:bodyPr anchor="ctr" anchorCtr="1"/>
          <a:lstStyle/>
          <a:p>
            <a:pPr algn="ctr">
              <a:defRPr/>
            </a:pPr>
            <a:r>
              <a:rPr lang="en-US" sz="6000" b="1" dirty="0">
                <a:solidFill>
                  <a:schemeClr val="tx2"/>
                </a:solidFill>
                <a:effectLst>
                  <a:outerShdw blurRad="38100" dist="38100" dir="2700000" algn="tl">
                    <a:srgbClr val="000000"/>
                  </a:outerShdw>
                </a:effectLst>
                <a:latin typeface="+mn-lt"/>
              </a:rPr>
              <a:t>House of Benefits </a:t>
            </a:r>
            <a:r>
              <a:rPr lang="en-US" sz="1500" b="1" dirty="0">
                <a:solidFill>
                  <a:schemeClr val="tx2"/>
                </a:solidFill>
                <a:effectLst>
                  <a:outerShdw blurRad="38100" dist="38100" dir="2700000" algn="tl">
                    <a:srgbClr val="000000"/>
                  </a:outerShdw>
                </a:effectLst>
                <a:latin typeface="+mn-lt"/>
              </a:rPr>
              <a:t>TM</a:t>
            </a:r>
          </a:p>
        </p:txBody>
      </p:sp>
      <p:sp>
        <p:nvSpPr>
          <p:cNvPr id="18"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
        <p:nvSpPr>
          <p:cNvPr id="20" name="5-Point Star 19"/>
          <p:cNvSpPr/>
          <p:nvPr/>
        </p:nvSpPr>
        <p:spPr>
          <a:xfrm>
            <a:off x="5692832" y="3178629"/>
            <a:ext cx="342946" cy="342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6035778" y="3178629"/>
            <a:ext cx="342946" cy="342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44867">
                                            <p:bg/>
                                          </p:spTgt>
                                        </p:tgtEl>
                                        <p:attrNameLst>
                                          <p:attrName>style.visibility</p:attrName>
                                        </p:attrNameLst>
                                      </p:cBhvr>
                                      <p:to>
                                        <p:strVal val="visible"/>
                                      </p:to>
                                    </p:set>
                                    <p:anim calcmode="lin" valueType="num">
                                      <p:cBhvr additive="base">
                                        <p:cTn id="7" dur="500" fill="hold"/>
                                        <p:tgtEl>
                                          <p:spTgt spid="144486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44867">
                                            <p:bg/>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nodePh="1">
                                  <p:stCondLst>
                                    <p:cond delay="0"/>
                                  </p:stCondLst>
                                  <p:endCondLst>
                                    <p:cond evt="begin" delay="0">
                                      <p:tn val="11"/>
                                    </p:cond>
                                  </p:endCondLst>
                                  <p:childTnLst>
                                    <p:set>
                                      <p:cBhvr>
                                        <p:cTn id="12" dur="1" fill="hold">
                                          <p:stCondLst>
                                            <p:cond delay="0"/>
                                          </p:stCondLst>
                                        </p:cTn>
                                        <p:tgtEl>
                                          <p:spTgt spid="1444867">
                                            <p:txEl>
                                              <p:pRg st="0" end="0"/>
                                            </p:txEl>
                                          </p:spTgt>
                                        </p:tgtEl>
                                        <p:attrNameLst>
                                          <p:attrName>style.visibility</p:attrName>
                                        </p:attrNameLst>
                                      </p:cBhvr>
                                      <p:to>
                                        <p:strVal val="visible"/>
                                      </p:to>
                                    </p:set>
                                    <p:anim calcmode="lin" valueType="num">
                                      <p:cBhvr additive="base">
                                        <p:cTn id="13" dur="500" fill="hold"/>
                                        <p:tgtEl>
                                          <p:spTgt spid="144486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4867">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1444871"/>
                                        </p:tgtEl>
                                        <p:attrNameLst>
                                          <p:attrName>style.visibility</p:attrName>
                                        </p:attrNameLst>
                                      </p:cBhvr>
                                      <p:to>
                                        <p:strVal val="visible"/>
                                      </p:to>
                                    </p:set>
                                    <p:anim calcmode="lin" valueType="num">
                                      <p:cBhvr additive="base">
                                        <p:cTn id="17" dur="500" fill="hold"/>
                                        <p:tgtEl>
                                          <p:spTgt spid="1444871"/>
                                        </p:tgtEl>
                                        <p:attrNameLst>
                                          <p:attrName>ppt_x</p:attrName>
                                        </p:attrNameLst>
                                      </p:cBhvr>
                                      <p:tavLst>
                                        <p:tav tm="0">
                                          <p:val>
                                            <p:strVal val="1+#ppt_w/2"/>
                                          </p:val>
                                        </p:tav>
                                        <p:tav tm="100000">
                                          <p:val>
                                            <p:strVal val="#ppt_x"/>
                                          </p:val>
                                        </p:tav>
                                      </p:tavLst>
                                    </p:anim>
                                    <p:anim calcmode="lin" valueType="num">
                                      <p:cBhvr additive="base">
                                        <p:cTn id="18" dur="500" fill="hold"/>
                                        <p:tgtEl>
                                          <p:spTgt spid="1444871"/>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444870"/>
                                        </p:tgtEl>
                                        <p:attrNameLst>
                                          <p:attrName>style.visibility</p:attrName>
                                        </p:attrNameLst>
                                      </p:cBhvr>
                                      <p:to>
                                        <p:strVal val="visible"/>
                                      </p:to>
                                    </p:set>
                                    <p:anim calcmode="lin" valueType="num">
                                      <p:cBhvr additive="base">
                                        <p:cTn id="21" dur="500" fill="hold"/>
                                        <p:tgtEl>
                                          <p:spTgt spid="1444870"/>
                                        </p:tgtEl>
                                        <p:attrNameLst>
                                          <p:attrName>ppt_x</p:attrName>
                                        </p:attrNameLst>
                                      </p:cBhvr>
                                      <p:tavLst>
                                        <p:tav tm="0">
                                          <p:val>
                                            <p:strVal val="0-#ppt_w/2"/>
                                          </p:val>
                                        </p:tav>
                                        <p:tav tm="100000">
                                          <p:val>
                                            <p:strVal val="#ppt_x"/>
                                          </p:val>
                                        </p:tav>
                                      </p:tavLst>
                                    </p:anim>
                                    <p:anim calcmode="lin" valueType="num">
                                      <p:cBhvr additive="base">
                                        <p:cTn id="22" dur="500" fill="hold"/>
                                        <p:tgtEl>
                                          <p:spTgt spid="1444870"/>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1444869"/>
                                        </p:tgtEl>
                                        <p:attrNameLst>
                                          <p:attrName>style.visibility</p:attrName>
                                        </p:attrNameLst>
                                      </p:cBhvr>
                                      <p:to>
                                        <p:strVal val="visible"/>
                                      </p:to>
                                    </p:set>
                                    <p:anim calcmode="lin" valueType="num">
                                      <p:cBhvr additive="base">
                                        <p:cTn id="25" dur="500" fill="hold"/>
                                        <p:tgtEl>
                                          <p:spTgt spid="1444869"/>
                                        </p:tgtEl>
                                        <p:attrNameLst>
                                          <p:attrName>ppt_x</p:attrName>
                                        </p:attrNameLst>
                                      </p:cBhvr>
                                      <p:tavLst>
                                        <p:tav tm="0">
                                          <p:val>
                                            <p:strVal val="1+#ppt_w/2"/>
                                          </p:val>
                                        </p:tav>
                                        <p:tav tm="100000">
                                          <p:val>
                                            <p:strVal val="#ppt_x"/>
                                          </p:val>
                                        </p:tav>
                                      </p:tavLst>
                                    </p:anim>
                                    <p:anim calcmode="lin" valueType="num">
                                      <p:cBhvr additive="base">
                                        <p:cTn id="26" dur="500" fill="hold"/>
                                        <p:tgtEl>
                                          <p:spTgt spid="144486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1444868"/>
                                        </p:tgtEl>
                                        <p:attrNameLst>
                                          <p:attrName>style.visibility</p:attrName>
                                        </p:attrNameLst>
                                      </p:cBhvr>
                                      <p:to>
                                        <p:strVal val="visible"/>
                                      </p:to>
                                    </p:set>
                                    <p:anim calcmode="lin" valueType="num">
                                      <p:cBhvr additive="base">
                                        <p:cTn id="29" dur="500" fill="hold"/>
                                        <p:tgtEl>
                                          <p:spTgt spid="1444868"/>
                                        </p:tgtEl>
                                        <p:attrNameLst>
                                          <p:attrName>ppt_x</p:attrName>
                                        </p:attrNameLst>
                                      </p:cBhvr>
                                      <p:tavLst>
                                        <p:tav tm="0">
                                          <p:val>
                                            <p:strVal val="0-#ppt_w/2"/>
                                          </p:val>
                                        </p:tav>
                                        <p:tav tm="100000">
                                          <p:val>
                                            <p:strVal val="#ppt_x"/>
                                          </p:val>
                                        </p:tav>
                                      </p:tavLst>
                                    </p:anim>
                                    <p:anim calcmode="lin" valueType="num">
                                      <p:cBhvr additive="base">
                                        <p:cTn id="30" dur="500" fill="hold"/>
                                        <p:tgtEl>
                                          <p:spTgt spid="1444868"/>
                                        </p:tgtEl>
                                        <p:attrNameLst>
                                          <p:attrName>ppt_y</p:attrName>
                                        </p:attrNameLst>
                                      </p:cBhvr>
                                      <p:tavLst>
                                        <p:tav tm="0">
                                          <p:val>
                                            <p:strVal val="0-#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444872">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4487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4487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4487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448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4487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7" grpId="0" build="p" animBg="1"/>
      <p:bldP spid="1444868" grpId="0" animBg="1"/>
      <p:bldP spid="1444869" grpId="0" animBg="1"/>
      <p:bldP spid="1444870" grpId="0" animBg="1"/>
      <p:bldP spid="1444871" grpId="0" animBg="1"/>
      <p:bldP spid="1444876"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770" name="Rectangle 2"/>
          <p:cNvSpPr>
            <a:spLocks noGrp="1" noChangeArrowheads="1"/>
          </p:cNvSpPr>
          <p:nvPr>
            <p:ph type="title"/>
          </p:nvPr>
        </p:nvSpPr>
        <p:spPr>
          <a:xfrm>
            <a:off x="609600" y="381000"/>
            <a:ext cx="8153400" cy="990600"/>
          </a:xfrm>
        </p:spPr>
        <p:txBody>
          <a:bodyPr>
            <a:normAutofit fontScale="90000"/>
          </a:bodyPr>
          <a:lstStyle/>
          <a:p>
            <a:pPr eaLnBrk="1" hangingPunct="1">
              <a:defRPr/>
            </a:pPr>
            <a:br>
              <a:rPr lang="en-US" sz="4000" dirty="0">
                <a:solidFill>
                  <a:schemeClr val="tx1"/>
                </a:solidFill>
              </a:rPr>
            </a:br>
            <a:r>
              <a:rPr lang="en-US" sz="6000" dirty="0"/>
              <a:t>Medicare</a:t>
            </a:r>
            <a:br>
              <a:rPr lang="en-US" sz="6000" dirty="0">
                <a:solidFill>
                  <a:schemeClr val="tx1"/>
                </a:solidFill>
              </a:rPr>
            </a:br>
            <a:endParaRPr lang="en-US" sz="6000" dirty="0">
              <a:solidFill>
                <a:schemeClr val="tx1"/>
              </a:solidFill>
            </a:endParaRPr>
          </a:p>
        </p:txBody>
      </p:sp>
      <p:sp>
        <p:nvSpPr>
          <p:cNvPr id="5" name="Slide Number Placeholder 5"/>
          <p:cNvSpPr>
            <a:spLocks noGrp="1"/>
          </p:cNvSpPr>
          <p:nvPr>
            <p:ph type="sldNum" sz="quarter" idx="12"/>
          </p:nvPr>
        </p:nvSpPr>
        <p:spPr/>
        <p:txBody>
          <a:bodyPr>
            <a:normAutofit fontScale="85000" lnSpcReduction="20000"/>
          </a:bodyPr>
          <a:lstStyle/>
          <a:p>
            <a:pPr>
              <a:defRPr/>
            </a:pPr>
            <a:fld id="{F2F3D01C-3CAA-4082-9B7E-C995A9DF1CB3}" type="slidenum">
              <a:rPr lang="en-US"/>
              <a:pPr>
                <a:defRPr/>
              </a:pPr>
              <a:t>23</a:t>
            </a:fld>
            <a:endParaRPr lang="en-US"/>
          </a:p>
        </p:txBody>
      </p:sp>
      <p:sp>
        <p:nvSpPr>
          <p:cNvPr id="1440771" name="Rectangle 3"/>
          <p:cNvSpPr>
            <a:spLocks noGrp="1" noChangeArrowheads="1"/>
          </p:cNvSpPr>
          <p:nvPr>
            <p:ph sz="quarter" idx="1"/>
          </p:nvPr>
        </p:nvSpPr>
        <p:spPr/>
        <p:txBody>
          <a:bodyPr/>
          <a:lstStyle/>
          <a:p>
            <a:pPr eaLnBrk="1" hangingPunct="1">
              <a:defRPr/>
            </a:pPr>
            <a:r>
              <a:rPr lang="en-US" b="1" dirty="0"/>
              <a:t>Who is eligible?</a:t>
            </a:r>
          </a:p>
          <a:p>
            <a:pPr lvl="1" eaLnBrk="1" hangingPunct="1">
              <a:buFontTx/>
              <a:buChar char="•"/>
              <a:defRPr/>
            </a:pPr>
            <a:r>
              <a:rPr lang="en-US" b="1" dirty="0"/>
              <a:t>65 y/o </a:t>
            </a:r>
          </a:p>
          <a:p>
            <a:pPr lvl="1" eaLnBrk="1" hangingPunct="1">
              <a:buFontTx/>
              <a:buChar char="•"/>
              <a:defRPr/>
            </a:pPr>
            <a:r>
              <a:rPr lang="en-US" b="1" dirty="0"/>
              <a:t>65 y/o on SSI</a:t>
            </a:r>
          </a:p>
          <a:p>
            <a:pPr lvl="1" eaLnBrk="1" hangingPunct="1">
              <a:buFontTx/>
              <a:buChar char="•"/>
              <a:defRPr/>
            </a:pPr>
            <a:r>
              <a:rPr lang="en-US" b="1" dirty="0"/>
              <a:t>65 y/o &amp; Federal Employee</a:t>
            </a:r>
          </a:p>
          <a:p>
            <a:pPr lvl="1" eaLnBrk="1" hangingPunct="1">
              <a:buFontTx/>
              <a:buChar char="•"/>
              <a:defRPr/>
            </a:pPr>
            <a:r>
              <a:rPr lang="en-US" b="1" dirty="0"/>
              <a:t>Any age - ALS</a:t>
            </a:r>
          </a:p>
          <a:p>
            <a:pPr lvl="1" eaLnBrk="1" hangingPunct="1">
              <a:buFontTx/>
              <a:buChar char="•"/>
              <a:defRPr/>
            </a:pPr>
            <a:r>
              <a:rPr lang="en-US" b="1" dirty="0"/>
              <a:t>Any age - Renal dialysis for end stage renal disease</a:t>
            </a:r>
          </a:p>
          <a:p>
            <a:pPr lvl="1" eaLnBrk="1" hangingPunct="1">
              <a:buFontTx/>
              <a:buChar char="•"/>
              <a:defRPr/>
            </a:pPr>
            <a:r>
              <a:rPr lang="en-US" b="1" dirty="0"/>
              <a:t>Any age - Receiving SSDI checks for 24 months</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9907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40771">
                                            <p:txEl>
                                              <p:pRg st="0" end="0"/>
                                            </p:txEl>
                                          </p:spTgt>
                                        </p:tgtEl>
                                        <p:attrNameLst>
                                          <p:attrName>style.visibility</p:attrName>
                                        </p:attrNameLst>
                                      </p:cBhvr>
                                      <p:to>
                                        <p:strVal val="visible"/>
                                      </p:to>
                                    </p:set>
                                    <p:animEffect transition="in" filter="diamond(in)">
                                      <p:cBhvr>
                                        <p:cTn id="7" dur="2000"/>
                                        <p:tgtEl>
                                          <p:spTgt spid="1440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440771">
                                            <p:txEl>
                                              <p:pRg st="1" end="1"/>
                                            </p:txEl>
                                          </p:spTgt>
                                        </p:tgtEl>
                                        <p:attrNameLst>
                                          <p:attrName>style.visibility</p:attrName>
                                        </p:attrNameLst>
                                      </p:cBhvr>
                                      <p:to>
                                        <p:strVal val="visible"/>
                                      </p:to>
                                    </p:set>
                                    <p:anim calcmode="lin" valueType="num">
                                      <p:cBhvr>
                                        <p:cTn id="12" dur="500" fill="hold"/>
                                        <p:tgtEl>
                                          <p:spTgt spid="14407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440771">
                                            <p:txEl>
                                              <p:pRg st="1" end="1"/>
                                            </p:txEl>
                                          </p:spTgt>
                                        </p:tgtEl>
                                        <p:attrNameLst>
                                          <p:attrName>ppt_h</p:attrName>
                                        </p:attrNameLst>
                                      </p:cBhvr>
                                      <p:tavLst>
                                        <p:tav tm="0">
                                          <p:val>
                                            <p:fltVal val="0"/>
                                          </p:val>
                                        </p:tav>
                                        <p:tav tm="100000">
                                          <p:val>
                                            <p:strVal val="#ppt_h"/>
                                          </p:val>
                                        </p:tav>
                                      </p:tavLst>
                                    </p:anim>
                                    <p:anim calcmode="lin" valueType="num">
                                      <p:cBhvr>
                                        <p:cTn id="14" dur="500" fill="hold"/>
                                        <p:tgtEl>
                                          <p:spTgt spid="1440771">
                                            <p:txEl>
                                              <p:pRg st="1" end="1"/>
                                            </p:txEl>
                                          </p:spTgt>
                                        </p:tgtEl>
                                        <p:attrNameLst>
                                          <p:attrName>style.rotation</p:attrName>
                                        </p:attrNameLst>
                                      </p:cBhvr>
                                      <p:tavLst>
                                        <p:tav tm="0">
                                          <p:val>
                                            <p:fltVal val="360"/>
                                          </p:val>
                                        </p:tav>
                                        <p:tav tm="100000">
                                          <p:val>
                                            <p:fltVal val="0"/>
                                          </p:val>
                                        </p:tav>
                                      </p:tavLst>
                                    </p:anim>
                                    <p:animEffect transition="in" filter="fade">
                                      <p:cBhvr>
                                        <p:cTn id="15" dur="500"/>
                                        <p:tgtEl>
                                          <p:spTgt spid="14407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440771">
                                            <p:txEl>
                                              <p:pRg st="2" end="2"/>
                                            </p:txEl>
                                          </p:spTgt>
                                        </p:tgtEl>
                                        <p:attrNameLst>
                                          <p:attrName>style.visibility</p:attrName>
                                        </p:attrNameLst>
                                      </p:cBhvr>
                                      <p:to>
                                        <p:strVal val="visible"/>
                                      </p:to>
                                    </p:set>
                                    <p:anim calcmode="lin" valueType="num">
                                      <p:cBhvr>
                                        <p:cTn id="20" dur="500" fill="hold"/>
                                        <p:tgtEl>
                                          <p:spTgt spid="1440771">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1440771">
                                            <p:txEl>
                                              <p:pRg st="2" end="2"/>
                                            </p:txEl>
                                          </p:spTgt>
                                        </p:tgtEl>
                                        <p:attrNameLst>
                                          <p:attrName>ppt_h</p:attrName>
                                        </p:attrNameLst>
                                      </p:cBhvr>
                                      <p:tavLst>
                                        <p:tav tm="0">
                                          <p:val>
                                            <p:fltVal val="0"/>
                                          </p:val>
                                        </p:tav>
                                        <p:tav tm="100000">
                                          <p:val>
                                            <p:strVal val="#ppt_h"/>
                                          </p:val>
                                        </p:tav>
                                      </p:tavLst>
                                    </p:anim>
                                    <p:anim calcmode="lin" valueType="num">
                                      <p:cBhvr>
                                        <p:cTn id="22" dur="500" fill="hold"/>
                                        <p:tgtEl>
                                          <p:spTgt spid="1440771">
                                            <p:txEl>
                                              <p:pRg st="2" end="2"/>
                                            </p:txEl>
                                          </p:spTgt>
                                        </p:tgtEl>
                                        <p:attrNameLst>
                                          <p:attrName>style.rotation</p:attrName>
                                        </p:attrNameLst>
                                      </p:cBhvr>
                                      <p:tavLst>
                                        <p:tav tm="0">
                                          <p:val>
                                            <p:fltVal val="360"/>
                                          </p:val>
                                        </p:tav>
                                        <p:tav tm="100000">
                                          <p:val>
                                            <p:fltVal val="0"/>
                                          </p:val>
                                        </p:tav>
                                      </p:tavLst>
                                    </p:anim>
                                    <p:animEffect transition="in" filter="fade">
                                      <p:cBhvr>
                                        <p:cTn id="23" dur="500"/>
                                        <p:tgtEl>
                                          <p:spTgt spid="1440771">
                                            <p:txEl>
                                              <p:pRg st="2" end="2"/>
                                            </p:txEl>
                                          </p:spTgt>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1440771">
                                            <p:txEl>
                                              <p:pRg st="3" end="3"/>
                                            </p:txEl>
                                          </p:spTgt>
                                        </p:tgtEl>
                                        <p:attrNameLst>
                                          <p:attrName>style.visibility</p:attrName>
                                        </p:attrNameLst>
                                      </p:cBhvr>
                                      <p:to>
                                        <p:strVal val="visible"/>
                                      </p:to>
                                    </p:set>
                                    <p:anim calcmode="lin" valueType="num">
                                      <p:cBhvr>
                                        <p:cTn id="26" dur="500" fill="hold"/>
                                        <p:tgtEl>
                                          <p:spTgt spid="1440771">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440771">
                                            <p:txEl>
                                              <p:pRg st="3" end="3"/>
                                            </p:txEl>
                                          </p:spTgt>
                                        </p:tgtEl>
                                        <p:attrNameLst>
                                          <p:attrName>ppt_h</p:attrName>
                                        </p:attrNameLst>
                                      </p:cBhvr>
                                      <p:tavLst>
                                        <p:tav tm="0">
                                          <p:val>
                                            <p:fltVal val="0"/>
                                          </p:val>
                                        </p:tav>
                                        <p:tav tm="100000">
                                          <p:val>
                                            <p:strVal val="#ppt_h"/>
                                          </p:val>
                                        </p:tav>
                                      </p:tavLst>
                                    </p:anim>
                                    <p:anim calcmode="lin" valueType="num">
                                      <p:cBhvr>
                                        <p:cTn id="28" dur="500" fill="hold"/>
                                        <p:tgtEl>
                                          <p:spTgt spid="1440771">
                                            <p:txEl>
                                              <p:pRg st="3" end="3"/>
                                            </p:txEl>
                                          </p:spTgt>
                                        </p:tgtEl>
                                        <p:attrNameLst>
                                          <p:attrName>style.rotation</p:attrName>
                                        </p:attrNameLst>
                                      </p:cBhvr>
                                      <p:tavLst>
                                        <p:tav tm="0">
                                          <p:val>
                                            <p:fltVal val="360"/>
                                          </p:val>
                                        </p:tav>
                                        <p:tav tm="100000">
                                          <p:val>
                                            <p:fltVal val="0"/>
                                          </p:val>
                                        </p:tav>
                                      </p:tavLst>
                                    </p:anim>
                                    <p:animEffect transition="in" filter="fade">
                                      <p:cBhvr>
                                        <p:cTn id="29" dur="500"/>
                                        <p:tgtEl>
                                          <p:spTgt spid="144077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1440771">
                                            <p:txEl>
                                              <p:pRg st="4" end="4"/>
                                            </p:txEl>
                                          </p:spTgt>
                                        </p:tgtEl>
                                        <p:attrNameLst>
                                          <p:attrName>style.visibility</p:attrName>
                                        </p:attrNameLst>
                                      </p:cBhvr>
                                      <p:to>
                                        <p:strVal val="visible"/>
                                      </p:to>
                                    </p:set>
                                    <p:animEffect transition="in" filter="slide(fromBottom)">
                                      <p:cBhvr>
                                        <p:cTn id="34" dur="500"/>
                                        <p:tgtEl>
                                          <p:spTgt spid="144077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440771">
                                            <p:txEl>
                                              <p:pRg st="5" end="5"/>
                                            </p:txEl>
                                          </p:spTgt>
                                        </p:tgtEl>
                                        <p:attrNameLst>
                                          <p:attrName>style.visibility</p:attrName>
                                        </p:attrNameLst>
                                      </p:cBhvr>
                                      <p:to>
                                        <p:strVal val="visible"/>
                                      </p:to>
                                    </p:set>
                                    <p:animEffect transition="in" filter="slide(fromBottom)">
                                      <p:cBhvr>
                                        <p:cTn id="39" dur="500"/>
                                        <p:tgtEl>
                                          <p:spTgt spid="1440771">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1440771">
                                            <p:txEl>
                                              <p:pRg st="6" end="6"/>
                                            </p:txEl>
                                          </p:spTgt>
                                        </p:tgtEl>
                                        <p:attrNameLst>
                                          <p:attrName>style.visibility</p:attrName>
                                        </p:attrNameLst>
                                      </p:cBhvr>
                                      <p:to>
                                        <p:strVal val="visible"/>
                                      </p:to>
                                    </p:set>
                                    <p:animEffect transition="in" filter="slide(fromBottom)">
                                      <p:cBhvr>
                                        <p:cTn id="44" dur="500"/>
                                        <p:tgtEl>
                                          <p:spTgt spid="1440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818" name="Rectangle 2"/>
          <p:cNvSpPr>
            <a:spLocks noGrp="1" noChangeArrowheads="1"/>
          </p:cNvSpPr>
          <p:nvPr>
            <p:ph type="title"/>
          </p:nvPr>
        </p:nvSpPr>
        <p:spPr/>
        <p:txBody>
          <a:bodyPr>
            <a:normAutofit fontScale="90000"/>
          </a:bodyPr>
          <a:lstStyle/>
          <a:p>
            <a:pPr eaLnBrk="1" hangingPunct="1">
              <a:defRPr/>
            </a:pPr>
            <a:r>
              <a:rPr lang="en-US" sz="6000" dirty="0"/>
              <a:t>Medicare</a:t>
            </a:r>
          </a:p>
        </p:txBody>
      </p:sp>
      <p:sp>
        <p:nvSpPr>
          <p:cNvPr id="5" name="Slide Number Placeholder 5"/>
          <p:cNvSpPr>
            <a:spLocks noGrp="1"/>
          </p:cNvSpPr>
          <p:nvPr>
            <p:ph type="sldNum" sz="quarter" idx="12"/>
          </p:nvPr>
        </p:nvSpPr>
        <p:spPr/>
        <p:txBody>
          <a:bodyPr>
            <a:normAutofit fontScale="85000" lnSpcReduction="20000"/>
          </a:bodyPr>
          <a:lstStyle/>
          <a:p>
            <a:pPr>
              <a:defRPr/>
            </a:pPr>
            <a:fld id="{C98EBAAD-3BF1-4DD1-9CFF-9F5389C0CD1C}" type="slidenum">
              <a:rPr lang="en-US"/>
              <a:pPr>
                <a:defRPr/>
              </a:pPr>
              <a:t>24</a:t>
            </a:fld>
            <a:endParaRPr lang="en-US"/>
          </a:p>
        </p:txBody>
      </p:sp>
      <p:sp>
        <p:nvSpPr>
          <p:cNvPr id="1442819" name="Rectangle 3"/>
          <p:cNvSpPr>
            <a:spLocks noGrp="1" noChangeArrowheads="1"/>
          </p:cNvSpPr>
          <p:nvPr>
            <p:ph sz="quarter" idx="1"/>
          </p:nvPr>
        </p:nvSpPr>
        <p:spPr>
          <a:xfrm>
            <a:off x="0" y="1600200"/>
            <a:ext cx="9144000" cy="4419600"/>
          </a:xfrm>
        </p:spPr>
        <p:txBody>
          <a:bodyPr>
            <a:normAutofit/>
          </a:bodyPr>
          <a:lstStyle/>
          <a:p>
            <a:pPr eaLnBrk="1" hangingPunct="1">
              <a:defRPr/>
            </a:pPr>
            <a:r>
              <a:rPr lang="en-US" sz="2400" b="1" dirty="0"/>
              <a:t>Parts of Medicare:</a:t>
            </a:r>
          </a:p>
          <a:p>
            <a:pPr eaLnBrk="1" hangingPunct="1">
              <a:defRPr/>
            </a:pPr>
            <a:endParaRPr lang="en-US" sz="2400" b="1" dirty="0"/>
          </a:p>
          <a:p>
            <a:pPr lvl="1" eaLnBrk="1" hangingPunct="1">
              <a:buFont typeface="Wingdings" pitchFamily="2" charset="2"/>
              <a:buChar char="Ø"/>
              <a:defRPr/>
            </a:pPr>
            <a:r>
              <a:rPr lang="en-US" sz="2400" b="1" dirty="0"/>
              <a:t>Part A – inpatient hospital</a:t>
            </a:r>
          </a:p>
          <a:p>
            <a:pPr lvl="2" eaLnBrk="1" hangingPunct="1">
              <a:defRPr/>
            </a:pPr>
            <a:r>
              <a:rPr lang="en-US" b="1" dirty="0"/>
              <a:t>Usually free</a:t>
            </a:r>
          </a:p>
          <a:p>
            <a:pPr lvl="2" eaLnBrk="1" hangingPunct="1">
              <a:defRPr/>
            </a:pPr>
            <a:endParaRPr lang="en-US" b="1" dirty="0"/>
          </a:p>
          <a:p>
            <a:pPr lvl="1" eaLnBrk="1" hangingPunct="1">
              <a:buFont typeface="Wingdings" pitchFamily="2" charset="2"/>
              <a:buChar char="Ø"/>
              <a:defRPr/>
            </a:pPr>
            <a:r>
              <a:rPr lang="en-US" sz="2400" b="1" dirty="0"/>
              <a:t>Part B – Outpatient &amp; doctors </a:t>
            </a:r>
          </a:p>
          <a:p>
            <a:pPr lvl="2">
              <a:defRPr/>
            </a:pPr>
            <a:r>
              <a:rPr lang="en-US" b="1" dirty="0"/>
              <a:t>Monthly premium –</a:t>
            </a:r>
            <a:r>
              <a:rPr lang="en-US" dirty="0">
                <a:solidFill>
                  <a:srgbClr val="FF0000"/>
                </a:solidFill>
              </a:rPr>
              <a:t> 2022= $ 170.10</a:t>
            </a:r>
          </a:p>
          <a:p>
            <a:pPr lvl="2">
              <a:defRPr/>
            </a:pPr>
            <a:r>
              <a:rPr lang="en-US" b="1" dirty="0">
                <a:solidFill>
                  <a:srgbClr val="002060"/>
                </a:solidFill>
              </a:rPr>
              <a:t>Annual deductible – </a:t>
            </a:r>
            <a:r>
              <a:rPr lang="en-US" b="1" dirty="0">
                <a:solidFill>
                  <a:srgbClr val="FF0000"/>
                </a:solidFill>
              </a:rPr>
              <a:t>2022= $ 233.00</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9652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42819">
                                            <p:txEl>
                                              <p:pRg st="0" end="0"/>
                                            </p:txEl>
                                          </p:spTgt>
                                        </p:tgtEl>
                                        <p:attrNameLst>
                                          <p:attrName>style.visibility</p:attrName>
                                        </p:attrNameLst>
                                      </p:cBhvr>
                                      <p:to>
                                        <p:strVal val="visible"/>
                                      </p:to>
                                    </p:set>
                                    <p:anim calcmode="lin" valueType="num">
                                      <p:cBhvr additive="base">
                                        <p:cTn id="7" dur="500" fill="hold"/>
                                        <p:tgtEl>
                                          <p:spTgt spid="1442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42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442819">
                                            <p:txEl>
                                              <p:pRg st="2" end="2"/>
                                            </p:txEl>
                                          </p:spTgt>
                                        </p:tgtEl>
                                        <p:attrNameLst>
                                          <p:attrName>style.visibility</p:attrName>
                                        </p:attrNameLst>
                                      </p:cBhvr>
                                      <p:to>
                                        <p:strVal val="visible"/>
                                      </p:to>
                                    </p:set>
                                    <p:animEffect transition="in" filter="slide(fromBottom)">
                                      <p:cBhvr>
                                        <p:cTn id="13" dur="500"/>
                                        <p:tgtEl>
                                          <p:spTgt spid="1442819">
                                            <p:txEl>
                                              <p:pRg st="2" end="2"/>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1442819">
                                            <p:txEl>
                                              <p:pRg st="3" end="3"/>
                                            </p:txEl>
                                          </p:spTgt>
                                        </p:tgtEl>
                                        <p:attrNameLst>
                                          <p:attrName>style.visibility</p:attrName>
                                        </p:attrNameLst>
                                      </p:cBhvr>
                                      <p:to>
                                        <p:strVal val="visible"/>
                                      </p:to>
                                    </p:set>
                                    <p:animEffect transition="in" filter="slide(fromBottom)">
                                      <p:cBhvr>
                                        <p:cTn id="16" dur="500"/>
                                        <p:tgtEl>
                                          <p:spTgt spid="144281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442819">
                                            <p:txEl>
                                              <p:pRg st="5" end="5"/>
                                            </p:txEl>
                                          </p:spTgt>
                                        </p:tgtEl>
                                        <p:attrNameLst>
                                          <p:attrName>style.visibility</p:attrName>
                                        </p:attrNameLst>
                                      </p:cBhvr>
                                      <p:to>
                                        <p:strVal val="visible"/>
                                      </p:to>
                                    </p:set>
                                    <p:animEffect transition="in" filter="slide(fromBottom)">
                                      <p:cBhvr>
                                        <p:cTn id="21" dur="500"/>
                                        <p:tgtEl>
                                          <p:spTgt spid="1442819">
                                            <p:txEl>
                                              <p:pRg st="5" end="5"/>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442819">
                                            <p:txEl>
                                              <p:pRg st="6" end="6"/>
                                            </p:txEl>
                                          </p:spTgt>
                                        </p:tgtEl>
                                        <p:attrNameLst>
                                          <p:attrName>style.visibility</p:attrName>
                                        </p:attrNameLst>
                                      </p:cBhvr>
                                      <p:to>
                                        <p:strVal val="visible"/>
                                      </p:to>
                                    </p:set>
                                    <p:animEffect transition="in" filter="slide(fromBottom)">
                                      <p:cBhvr>
                                        <p:cTn id="24" dur="500"/>
                                        <p:tgtEl>
                                          <p:spTgt spid="1442819">
                                            <p:txEl>
                                              <p:pRg st="6" end="6"/>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442819">
                                            <p:txEl>
                                              <p:pRg st="7" end="7"/>
                                            </p:txEl>
                                          </p:spTgt>
                                        </p:tgtEl>
                                        <p:attrNameLst>
                                          <p:attrName>style.visibility</p:attrName>
                                        </p:attrNameLst>
                                      </p:cBhvr>
                                      <p:to>
                                        <p:strVal val="visible"/>
                                      </p:to>
                                    </p:set>
                                    <p:animEffect transition="in" filter="slide(fromBottom)">
                                      <p:cBhvr>
                                        <p:cTn id="27" dur="500"/>
                                        <p:tgtEl>
                                          <p:spTgt spid="1442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49BE-5B44-4EE0-8260-8F217A609E02}"/>
              </a:ext>
            </a:extLst>
          </p:cNvPr>
          <p:cNvSpPr>
            <a:spLocks noGrp="1"/>
          </p:cNvSpPr>
          <p:nvPr>
            <p:ph type="title"/>
          </p:nvPr>
        </p:nvSpPr>
        <p:spPr/>
        <p:txBody>
          <a:bodyPr/>
          <a:lstStyle/>
          <a:p>
            <a:r>
              <a:rPr lang="en-US" dirty="0"/>
              <a:t>Medicare Parts </a:t>
            </a:r>
            <a:r>
              <a:rPr lang="en-US" dirty="0" err="1"/>
              <a:t>Cont</a:t>
            </a:r>
            <a:r>
              <a:rPr lang="en-US" dirty="0"/>
              <a:t>’</a:t>
            </a:r>
          </a:p>
        </p:txBody>
      </p:sp>
      <p:sp>
        <p:nvSpPr>
          <p:cNvPr id="3" name="Slide Number Placeholder 2">
            <a:extLst>
              <a:ext uri="{FF2B5EF4-FFF2-40B4-BE49-F238E27FC236}">
                <a16:creationId xmlns:a16="http://schemas.microsoft.com/office/drawing/2014/main" id="{DC5AC3B5-5090-4A2B-8F28-3416FB5B7543}"/>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25</a:t>
            </a:fld>
            <a:endParaRPr lang="en-US"/>
          </a:p>
        </p:txBody>
      </p:sp>
      <p:sp>
        <p:nvSpPr>
          <p:cNvPr id="4" name="Content Placeholder 3">
            <a:extLst>
              <a:ext uri="{FF2B5EF4-FFF2-40B4-BE49-F238E27FC236}">
                <a16:creationId xmlns:a16="http://schemas.microsoft.com/office/drawing/2014/main" id="{CDCB46CB-0F4C-4862-98C8-E4AB491519DA}"/>
              </a:ext>
            </a:extLst>
          </p:cNvPr>
          <p:cNvSpPr>
            <a:spLocks noGrp="1"/>
          </p:cNvSpPr>
          <p:nvPr>
            <p:ph sz="quarter" idx="1"/>
          </p:nvPr>
        </p:nvSpPr>
        <p:spPr/>
        <p:txBody>
          <a:bodyPr>
            <a:normAutofit fontScale="92500"/>
          </a:bodyPr>
          <a:lstStyle/>
          <a:p>
            <a:pPr lvl="1">
              <a:buFont typeface="Wingdings" pitchFamily="2" charset="2"/>
              <a:buChar char="Ø"/>
              <a:defRPr/>
            </a:pPr>
            <a:r>
              <a:rPr lang="en-US" sz="2400" b="1" dirty="0"/>
              <a:t>Part C – Medicare Advantage Plan</a:t>
            </a:r>
          </a:p>
          <a:p>
            <a:pPr lvl="2">
              <a:buFont typeface="Wingdings" pitchFamily="2" charset="2"/>
              <a:buChar char="Ø"/>
              <a:defRPr/>
            </a:pPr>
            <a:r>
              <a:rPr lang="en-US" sz="2100" b="1" dirty="0"/>
              <a:t>Part A, Part B &amp; sometimes D</a:t>
            </a:r>
          </a:p>
          <a:p>
            <a:pPr lvl="2">
              <a:buFont typeface="Wingdings" pitchFamily="2" charset="2"/>
              <a:buChar char="Ø"/>
              <a:defRPr/>
            </a:pPr>
            <a:r>
              <a:rPr lang="en-US" sz="2100" b="1" dirty="0"/>
              <a:t>VERY </a:t>
            </a:r>
            <a:r>
              <a:rPr lang="en-US" sz="2100" b="1" dirty="0" err="1"/>
              <a:t>HMOish</a:t>
            </a:r>
            <a:r>
              <a:rPr lang="en-US" sz="2100" b="1" dirty="0"/>
              <a:t> – limited to in-network providers</a:t>
            </a:r>
          </a:p>
          <a:p>
            <a:pPr lvl="2">
              <a:buFont typeface="Wingdings" pitchFamily="2" charset="2"/>
              <a:buChar char="Ø"/>
              <a:defRPr/>
            </a:pPr>
            <a:r>
              <a:rPr lang="en-US" sz="2100" b="1" dirty="0"/>
              <a:t>May cover: vision, dental, hearing</a:t>
            </a:r>
          </a:p>
          <a:p>
            <a:pPr marL="685800" lvl="2" indent="0">
              <a:buNone/>
              <a:defRPr/>
            </a:pPr>
            <a:endParaRPr lang="en-US" sz="2100" b="1" dirty="0"/>
          </a:p>
          <a:p>
            <a:pPr lvl="2">
              <a:buFont typeface="Wingdings" pitchFamily="2" charset="2"/>
              <a:buChar char="Ø"/>
              <a:defRPr/>
            </a:pPr>
            <a:endParaRPr lang="en-US" sz="2100" b="1" dirty="0"/>
          </a:p>
          <a:p>
            <a:pPr lvl="1">
              <a:buFont typeface="Wingdings" pitchFamily="2" charset="2"/>
              <a:buChar char="Ø"/>
              <a:defRPr/>
            </a:pPr>
            <a:r>
              <a:rPr lang="en-US" sz="2400" b="1" dirty="0"/>
              <a:t>Part D – Drug benefit</a:t>
            </a:r>
          </a:p>
          <a:p>
            <a:pPr lvl="2">
              <a:buFont typeface="Wingdings" pitchFamily="2" charset="2"/>
              <a:buChar char="Ø"/>
              <a:defRPr/>
            </a:pPr>
            <a:r>
              <a:rPr lang="en-US" b="1" dirty="0"/>
              <a:t>14 companies selling 42 different plans – each has drug list</a:t>
            </a:r>
          </a:p>
          <a:p>
            <a:pPr lvl="2">
              <a:defRPr/>
            </a:pPr>
            <a:r>
              <a:rPr lang="en-US" sz="2200" dirty="0"/>
              <a:t>The maximum Medicare Part D deductible for </a:t>
            </a:r>
            <a:r>
              <a:rPr lang="en-US" sz="2200" dirty="0">
                <a:solidFill>
                  <a:srgbClr val="FF0000"/>
                </a:solidFill>
              </a:rPr>
              <a:t>2022= $ 480</a:t>
            </a:r>
          </a:p>
          <a:p>
            <a:pPr lvl="2">
              <a:defRPr/>
            </a:pPr>
            <a:r>
              <a:rPr lang="en-US" sz="2200" dirty="0"/>
              <a:t>There is a range of premiums – beginning range is $32.74 </a:t>
            </a:r>
          </a:p>
          <a:p>
            <a:pPr lvl="2">
              <a:defRPr/>
            </a:pPr>
            <a:r>
              <a:rPr lang="en-US" sz="2200" b="1" dirty="0"/>
              <a:t>Premiums range</a:t>
            </a:r>
          </a:p>
          <a:p>
            <a:pPr lvl="2">
              <a:defRPr/>
            </a:pPr>
            <a:r>
              <a:rPr lang="en-US" b="1" dirty="0"/>
              <a:t>Call SHIP or </a:t>
            </a:r>
            <a:r>
              <a:rPr lang="en-US" b="1" dirty="0">
                <a:solidFill>
                  <a:srgbClr val="FF0000"/>
                </a:solidFill>
              </a:rPr>
              <a:t>1-800-MEDICARE</a:t>
            </a:r>
            <a:r>
              <a:rPr lang="en-US" b="1" dirty="0"/>
              <a:t> to determine best plan</a:t>
            </a:r>
          </a:p>
          <a:p>
            <a:endParaRPr lang="en-US" dirty="0"/>
          </a:p>
        </p:txBody>
      </p:sp>
    </p:spTree>
    <p:extLst>
      <p:ext uri="{BB962C8B-B14F-4D97-AF65-F5344CB8AC3E}">
        <p14:creationId xmlns:p14="http://schemas.microsoft.com/office/powerpoint/2010/main" val="2131347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26</a:t>
            </a:fld>
            <a:endParaRPr lang="en-US"/>
          </a:p>
        </p:txBody>
      </p:sp>
      <p:sp>
        <p:nvSpPr>
          <p:cNvPr id="4" name="Content Placeholder 3"/>
          <p:cNvSpPr>
            <a:spLocks noGrp="1"/>
          </p:cNvSpPr>
          <p:nvPr>
            <p:ph sz="quarter" idx="1"/>
          </p:nvPr>
        </p:nvSpPr>
        <p:spPr/>
        <p:txBody>
          <a:bodyPr/>
          <a:lstStyle/>
          <a:p>
            <a:r>
              <a:rPr lang="en-US" dirty="0"/>
              <a:t>WHO pays first? </a:t>
            </a:r>
          </a:p>
          <a:p>
            <a:pPr lvl="1"/>
            <a:r>
              <a:rPr lang="en-US" dirty="0"/>
              <a:t>Coordination of benefits Hotline: Medicare &amp; other insurance: 855-798-2627</a:t>
            </a:r>
          </a:p>
          <a:p>
            <a:pPr lvl="0"/>
            <a:r>
              <a:rPr lang="en-US" sz="3200" dirty="0"/>
              <a:t>Medicare Part A – 877-602-2430</a:t>
            </a:r>
          </a:p>
          <a:p>
            <a:pPr lvl="0"/>
            <a:r>
              <a:rPr lang="en-US" sz="3200" dirty="0"/>
              <a:t>DME Claims – 800-270-2313</a:t>
            </a:r>
          </a:p>
          <a:p>
            <a:pPr lvl="0"/>
            <a:r>
              <a:rPr lang="en-US" sz="3200" dirty="0"/>
              <a:t>Medicare Part B – 800-642-6930</a:t>
            </a:r>
          </a:p>
          <a:p>
            <a:pPr lvl="0"/>
            <a:r>
              <a:rPr lang="en-US" sz="3200" dirty="0"/>
              <a:t>Medicare in general – 1-800-MEDICARE</a:t>
            </a:r>
          </a:p>
          <a:p>
            <a:pPr lvl="1"/>
            <a:endParaRPr lang="en-US" dirty="0"/>
          </a:p>
          <a:p>
            <a:pPr lvl="1"/>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5410200"/>
            <a:ext cx="1401976" cy="1371600"/>
          </a:xfrm>
          <a:prstGeom prst="rect">
            <a:avLst/>
          </a:prstGeom>
        </p:spPr>
      </p:pic>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550105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normAutofit fontScale="85000" lnSpcReduction="20000"/>
          </a:bodyPr>
          <a:lstStyle/>
          <a:p>
            <a:pPr>
              <a:defRPr/>
            </a:pPr>
            <a:fld id="{C4925DDD-A8DF-4961-A68E-96CEAD98ECA1}" type="slidenum">
              <a:rPr lang="en-US"/>
              <a:pPr>
                <a:defRPr/>
              </a:pPr>
              <a:t>27</a:t>
            </a:fld>
            <a:endParaRPr lang="en-US"/>
          </a:p>
        </p:txBody>
      </p:sp>
      <p:sp>
        <p:nvSpPr>
          <p:cNvPr id="1444867" name="Rectangle 3"/>
          <p:cNvSpPr>
            <a:spLocks noGrp="1" noChangeArrowheads="1"/>
          </p:cNvSpPr>
          <p:nvPr>
            <p:ph sz="quarter" idx="1"/>
          </p:nvPr>
        </p:nvSpPr>
        <p:spPr>
          <a:xfrm>
            <a:off x="2667000" y="1600200"/>
            <a:ext cx="3810000" cy="1524000"/>
          </a:xfrm>
          <a:prstGeom prst="triangle">
            <a:avLst>
              <a:gd name="adj" fmla="val 50000"/>
            </a:avLst>
          </a:prstGeom>
          <a:solidFill>
            <a:srgbClr val="FFFFFF"/>
          </a:solidFill>
          <a:ln>
            <a:solidFill>
              <a:srgbClr val="000000"/>
            </a:solidFill>
          </a:ln>
        </p:spPr>
        <p:txBody>
          <a:bodyPr/>
          <a:lstStyle/>
          <a:p>
            <a:pPr algn="ctr" eaLnBrk="1" hangingPunct="1">
              <a:lnSpc>
                <a:spcPct val="90000"/>
              </a:lnSpc>
              <a:buFontTx/>
              <a:buNone/>
              <a:defRPr/>
            </a:pPr>
            <a:endParaRPr lang="en-US">
              <a:effectLst>
                <a:outerShdw blurRad="38100" dist="38100" dir="2700000" algn="tl">
                  <a:srgbClr val="C0C0C0"/>
                </a:outerShdw>
              </a:effectLst>
            </a:endParaRPr>
          </a:p>
        </p:txBody>
      </p:sp>
      <p:sp>
        <p:nvSpPr>
          <p:cNvPr id="1444868" name="Text Box 4">
            <a:hlinkClick r:id="" action="ppaction://hlinkshowjump?jump=nextslide"/>
          </p:cNvPr>
          <p:cNvSpPr txBox="1">
            <a:spLocks noChangeArrowheads="1"/>
          </p:cNvSpPr>
          <p:nvPr/>
        </p:nvSpPr>
        <p:spPr bwMode="auto">
          <a:xfrm>
            <a:off x="2667000" y="3124200"/>
            <a:ext cx="1905000" cy="1600200"/>
          </a:xfrm>
          <a:prstGeom prst="rect">
            <a:avLst/>
          </a:prstGeom>
          <a:solidFill>
            <a:srgbClr val="FFFFFF"/>
          </a:solidFill>
          <a:ln w="9525">
            <a:solidFill>
              <a:srgbClr val="000000"/>
            </a:solidFill>
            <a:miter lim="800000"/>
            <a:headEnd/>
            <a:tailEnd/>
          </a:ln>
        </p:spPr>
        <p:txBody>
          <a:bodyPr/>
          <a:lstStyle/>
          <a:p>
            <a:endParaRPr lang="en-US" altLang="ja-JP" sz="2300" b="1">
              <a:latin typeface="+mn-lt"/>
              <a:ea typeface="MS Mincho" pitchFamily="49" charset="-128"/>
            </a:endParaRPr>
          </a:p>
          <a:p>
            <a:endParaRPr lang="en-US" altLang="ja-JP" sz="2300" b="1">
              <a:latin typeface="+mn-lt"/>
              <a:ea typeface="MS Mincho" pitchFamily="49" charset="-128"/>
            </a:endParaRPr>
          </a:p>
        </p:txBody>
      </p:sp>
      <p:sp>
        <p:nvSpPr>
          <p:cNvPr id="1444869" name="Text Box 5"/>
          <p:cNvSpPr txBox="1">
            <a:spLocks noChangeArrowheads="1"/>
          </p:cNvSpPr>
          <p:nvPr/>
        </p:nvSpPr>
        <p:spPr bwMode="auto">
          <a:xfrm>
            <a:off x="4572000" y="3124200"/>
            <a:ext cx="1905000" cy="1600200"/>
          </a:xfrm>
          <a:prstGeom prst="rect">
            <a:avLst/>
          </a:prstGeom>
          <a:solidFill>
            <a:srgbClr val="FFFFFF"/>
          </a:solidFill>
          <a:ln w="9525">
            <a:solidFill>
              <a:srgbClr val="000000"/>
            </a:solidFill>
            <a:miter lim="800000"/>
            <a:headEnd/>
            <a:tailEnd/>
          </a:ln>
        </p:spPr>
        <p:txBody>
          <a:bodyPr/>
          <a:lstStyle/>
          <a:p>
            <a:pPr algn="ctr"/>
            <a:endParaRPr lang="en-US" sz="2300" b="1">
              <a:latin typeface="+mn-lt"/>
              <a:ea typeface="MS Mincho" pitchFamily="49" charset="-128"/>
            </a:endParaRPr>
          </a:p>
          <a:p>
            <a:pPr algn="ctr"/>
            <a:endParaRPr lang="en-US" sz="2300" b="1">
              <a:latin typeface="+mn-lt"/>
              <a:ea typeface="MS Mincho" pitchFamily="49" charset="-128"/>
            </a:endParaRPr>
          </a:p>
          <a:p>
            <a:pPr algn="ctr"/>
            <a:endParaRPr lang="en-US" sz="2300" b="1">
              <a:latin typeface="+mn-lt"/>
              <a:ea typeface="MS Mincho" pitchFamily="49" charset="-128"/>
            </a:endParaRPr>
          </a:p>
          <a:p>
            <a:pPr algn="ctr"/>
            <a:endParaRPr lang="en-US" sz="2300" b="1">
              <a:latin typeface="+mn-lt"/>
              <a:ea typeface="MS Mincho" pitchFamily="49" charset="-128"/>
            </a:endParaRPr>
          </a:p>
        </p:txBody>
      </p:sp>
      <p:sp>
        <p:nvSpPr>
          <p:cNvPr id="1444870" name="Text Box 6"/>
          <p:cNvSpPr txBox="1">
            <a:spLocks noChangeArrowheads="1"/>
          </p:cNvSpPr>
          <p:nvPr/>
        </p:nvSpPr>
        <p:spPr bwMode="auto">
          <a:xfrm>
            <a:off x="2667000" y="4724400"/>
            <a:ext cx="1905000" cy="1600200"/>
          </a:xfrm>
          <a:prstGeom prst="rect">
            <a:avLst/>
          </a:prstGeom>
          <a:solidFill>
            <a:srgbClr val="FFFFFF"/>
          </a:solidFill>
          <a:ln w="9525">
            <a:solidFill>
              <a:srgbClr val="000000"/>
            </a:solidFill>
            <a:miter lim="800000"/>
            <a:headEnd/>
            <a:tailEnd/>
          </a:ln>
        </p:spPr>
        <p:txBody>
          <a:bodyPr/>
          <a:lstStyle/>
          <a:p>
            <a:pPr algn="ctr"/>
            <a:endParaRPr lang="en-US" altLang="ja-JP" sz="2300" b="1">
              <a:latin typeface="+mn-lt"/>
              <a:ea typeface="MS Mincho" pitchFamily="49" charset="-128"/>
            </a:endParaRPr>
          </a:p>
          <a:p>
            <a:pPr algn="ctr"/>
            <a:endParaRPr lang="en-US" sz="2300" b="1">
              <a:latin typeface="+mn-lt"/>
              <a:ea typeface="MS Mincho" pitchFamily="49" charset="-128"/>
            </a:endParaRPr>
          </a:p>
        </p:txBody>
      </p:sp>
      <p:sp>
        <p:nvSpPr>
          <p:cNvPr id="1444871" name="Text Box 7"/>
          <p:cNvSpPr txBox="1">
            <a:spLocks noChangeArrowheads="1"/>
          </p:cNvSpPr>
          <p:nvPr/>
        </p:nvSpPr>
        <p:spPr bwMode="auto">
          <a:xfrm>
            <a:off x="4572000" y="4724400"/>
            <a:ext cx="1905000" cy="1600200"/>
          </a:xfrm>
          <a:prstGeom prst="rect">
            <a:avLst/>
          </a:prstGeom>
          <a:solidFill>
            <a:srgbClr val="FFFFFF"/>
          </a:solidFill>
          <a:ln w="9525">
            <a:solidFill>
              <a:srgbClr val="000000"/>
            </a:solidFill>
            <a:miter lim="800000"/>
            <a:headEnd/>
            <a:tailEnd/>
          </a:ln>
        </p:spPr>
        <p:txBody>
          <a:bodyPr/>
          <a:lstStyle/>
          <a:p>
            <a:pPr algn="ctr"/>
            <a:endParaRPr lang="en-US" altLang="ja-JP" sz="2300" b="1">
              <a:latin typeface="+mn-lt"/>
              <a:ea typeface="MS Mincho" pitchFamily="49" charset="-128"/>
            </a:endParaRPr>
          </a:p>
          <a:p>
            <a:pPr algn="ctr"/>
            <a:endParaRPr lang="en-US" altLang="ja-JP" sz="2300" b="1">
              <a:latin typeface="+mn-lt"/>
              <a:ea typeface="MS Mincho" pitchFamily="49" charset="-128"/>
            </a:endParaRPr>
          </a:p>
          <a:p>
            <a:r>
              <a:rPr lang="en-US" sz="2300" b="1">
                <a:latin typeface="+mn-lt"/>
                <a:ea typeface="MS Mincho" pitchFamily="49" charset="-128"/>
              </a:rPr>
              <a:t>   </a:t>
            </a:r>
          </a:p>
          <a:p>
            <a:endParaRPr lang="en-US" sz="2300" b="1">
              <a:latin typeface="+mn-lt"/>
            </a:endParaRPr>
          </a:p>
        </p:txBody>
      </p:sp>
      <p:sp>
        <p:nvSpPr>
          <p:cNvPr id="1444872" name="Text Box 8"/>
          <p:cNvSpPr txBox="1">
            <a:spLocks noChangeArrowheads="1"/>
          </p:cNvSpPr>
          <p:nvPr/>
        </p:nvSpPr>
        <p:spPr bwMode="auto">
          <a:xfrm>
            <a:off x="2819400" y="3581400"/>
            <a:ext cx="1600200" cy="446276"/>
          </a:xfrm>
          <a:prstGeom prst="rect">
            <a:avLst/>
          </a:prstGeom>
          <a:solidFill>
            <a:schemeClr val="bg1"/>
          </a:solidFill>
          <a:ln w="9525">
            <a:noFill/>
            <a:miter lim="800000"/>
            <a:headEnd/>
            <a:tailEnd/>
          </a:ln>
        </p:spPr>
        <p:txBody>
          <a:bodyPr wrap="square">
            <a:spAutoFit/>
          </a:bodyPr>
          <a:lstStyle/>
          <a:p>
            <a:pPr algn="ctr">
              <a:spcBef>
                <a:spcPct val="50000"/>
              </a:spcBef>
            </a:pPr>
            <a:r>
              <a:rPr lang="en-US" sz="2300" b="1" dirty="0">
                <a:latin typeface="+mn-lt"/>
              </a:rPr>
              <a:t>SSA/SSDI</a:t>
            </a:r>
          </a:p>
        </p:txBody>
      </p:sp>
      <p:sp>
        <p:nvSpPr>
          <p:cNvPr id="1444873" name="Text Box 9"/>
          <p:cNvSpPr txBox="1">
            <a:spLocks noChangeArrowheads="1"/>
          </p:cNvSpPr>
          <p:nvPr/>
        </p:nvSpPr>
        <p:spPr bwMode="auto">
          <a:xfrm>
            <a:off x="4797348" y="3581400"/>
            <a:ext cx="1460656" cy="446276"/>
          </a:xfrm>
          <a:prstGeom prst="rect">
            <a:avLst/>
          </a:prstGeom>
          <a:solidFill>
            <a:schemeClr val="bg1"/>
          </a:solidFill>
          <a:ln w="9525">
            <a:noFill/>
            <a:miter lim="800000"/>
            <a:headEnd/>
            <a:tailEnd/>
          </a:ln>
        </p:spPr>
        <p:txBody>
          <a:bodyPr wrap="none">
            <a:spAutoFit/>
          </a:bodyPr>
          <a:lstStyle/>
          <a:p>
            <a:pPr algn="ctr"/>
            <a:r>
              <a:rPr lang="en-US" sz="2300" b="1">
                <a:latin typeface="+mn-lt"/>
              </a:rPr>
              <a:t>Medicare</a:t>
            </a:r>
          </a:p>
        </p:txBody>
      </p:sp>
      <p:sp>
        <p:nvSpPr>
          <p:cNvPr id="1444874" name="Text Box 10"/>
          <p:cNvSpPr txBox="1">
            <a:spLocks noChangeArrowheads="1"/>
          </p:cNvSpPr>
          <p:nvPr/>
        </p:nvSpPr>
        <p:spPr bwMode="auto">
          <a:xfrm>
            <a:off x="3188315" y="5257800"/>
            <a:ext cx="660758" cy="446276"/>
          </a:xfrm>
          <a:prstGeom prst="rect">
            <a:avLst/>
          </a:prstGeom>
          <a:solidFill>
            <a:schemeClr val="bg1"/>
          </a:solidFill>
          <a:ln w="9525">
            <a:noFill/>
            <a:miter lim="800000"/>
            <a:headEnd/>
            <a:tailEnd/>
          </a:ln>
        </p:spPr>
        <p:txBody>
          <a:bodyPr wrap="none">
            <a:spAutoFit/>
          </a:bodyPr>
          <a:lstStyle/>
          <a:p>
            <a:pPr algn="ctr"/>
            <a:r>
              <a:rPr lang="en-US" sz="2300" b="1">
                <a:latin typeface="+mn-lt"/>
              </a:rPr>
              <a:t>SSI</a:t>
            </a:r>
          </a:p>
        </p:txBody>
      </p:sp>
      <p:sp>
        <p:nvSpPr>
          <p:cNvPr id="1444875" name="Text Box 11"/>
          <p:cNvSpPr txBox="1">
            <a:spLocks noChangeArrowheads="1"/>
          </p:cNvSpPr>
          <p:nvPr/>
        </p:nvSpPr>
        <p:spPr bwMode="auto">
          <a:xfrm>
            <a:off x="4856170" y="5270500"/>
            <a:ext cx="1443024" cy="446276"/>
          </a:xfrm>
          <a:prstGeom prst="rect">
            <a:avLst/>
          </a:prstGeom>
          <a:solidFill>
            <a:schemeClr val="bg1"/>
          </a:solidFill>
          <a:ln w="9525">
            <a:noFill/>
            <a:miter lim="800000"/>
            <a:headEnd/>
            <a:tailEnd/>
          </a:ln>
        </p:spPr>
        <p:txBody>
          <a:bodyPr wrap="none">
            <a:spAutoFit/>
          </a:bodyPr>
          <a:lstStyle/>
          <a:p>
            <a:pPr algn="ctr"/>
            <a:r>
              <a:rPr lang="en-US" sz="2300" b="1">
                <a:latin typeface="+mn-lt"/>
              </a:rPr>
              <a:t>Medicaid</a:t>
            </a:r>
          </a:p>
        </p:txBody>
      </p:sp>
      <p:sp>
        <p:nvSpPr>
          <p:cNvPr id="1444876" name="Rectangle 12"/>
          <p:cNvSpPr>
            <a:spLocks noChangeArrowheads="1"/>
          </p:cNvSpPr>
          <p:nvPr/>
        </p:nvSpPr>
        <p:spPr bwMode="auto">
          <a:xfrm>
            <a:off x="3962400" y="4114800"/>
            <a:ext cx="1219200" cy="609600"/>
          </a:xfrm>
          <a:prstGeom prst="rect">
            <a:avLst/>
          </a:prstGeom>
          <a:solidFill>
            <a:schemeClr val="bg1"/>
          </a:solidFill>
          <a:ln w="9525">
            <a:solidFill>
              <a:schemeClr val="tx1"/>
            </a:solidFill>
            <a:miter lim="800000"/>
            <a:headEnd/>
            <a:tailEnd/>
          </a:ln>
        </p:spPr>
        <p:txBody>
          <a:bodyPr wrap="none" anchor="ctr"/>
          <a:lstStyle/>
          <a:p>
            <a:endParaRPr lang="en-US" sz="2300" b="1">
              <a:latin typeface="+mn-lt"/>
            </a:endParaRPr>
          </a:p>
        </p:txBody>
      </p:sp>
      <p:sp>
        <p:nvSpPr>
          <p:cNvPr id="1444877" name="Text Box 13"/>
          <p:cNvSpPr txBox="1">
            <a:spLocks noChangeArrowheads="1"/>
          </p:cNvSpPr>
          <p:nvPr/>
        </p:nvSpPr>
        <p:spPr bwMode="auto">
          <a:xfrm>
            <a:off x="3886200" y="4191000"/>
            <a:ext cx="1371600" cy="446276"/>
          </a:xfrm>
          <a:prstGeom prst="rect">
            <a:avLst/>
          </a:prstGeom>
          <a:noFill/>
          <a:ln w="9525">
            <a:noFill/>
            <a:miter lim="800000"/>
            <a:headEnd/>
            <a:tailEnd/>
          </a:ln>
          <a:effectLst/>
        </p:spPr>
        <p:txBody>
          <a:bodyPr wrap="square">
            <a:spAutoFit/>
          </a:bodyPr>
          <a:lstStyle/>
          <a:p>
            <a:pPr algn="ctr">
              <a:spcBef>
                <a:spcPct val="50000"/>
              </a:spcBef>
              <a:defRPr/>
            </a:pPr>
            <a:r>
              <a:rPr lang="en-US" sz="2300" b="1" dirty="0">
                <a:effectLst>
                  <a:outerShdw blurRad="38100" dist="38100" dir="2700000" algn="tl">
                    <a:srgbClr val="000000"/>
                  </a:outerShdw>
                </a:effectLst>
                <a:latin typeface="+mn-lt"/>
              </a:rPr>
              <a:t>FICA</a:t>
            </a:r>
          </a:p>
        </p:txBody>
      </p:sp>
      <p:sp>
        <p:nvSpPr>
          <p:cNvPr id="1444878" name="Rectangle 14"/>
          <p:cNvSpPr>
            <a:spLocks noChangeArrowheads="1"/>
          </p:cNvSpPr>
          <p:nvPr/>
        </p:nvSpPr>
        <p:spPr bwMode="auto">
          <a:xfrm>
            <a:off x="3581400" y="5715000"/>
            <a:ext cx="1981200" cy="609600"/>
          </a:xfrm>
          <a:prstGeom prst="rect">
            <a:avLst/>
          </a:prstGeom>
          <a:solidFill>
            <a:schemeClr val="bg1"/>
          </a:solidFill>
          <a:ln w="9525">
            <a:solidFill>
              <a:schemeClr val="tx1"/>
            </a:solidFill>
            <a:miter lim="800000"/>
            <a:headEnd/>
            <a:tailEnd/>
          </a:ln>
        </p:spPr>
        <p:txBody>
          <a:bodyPr wrap="none" anchor="ctr"/>
          <a:lstStyle/>
          <a:p>
            <a:endParaRPr lang="en-US" sz="2300" b="1">
              <a:latin typeface="+mn-lt"/>
            </a:endParaRPr>
          </a:p>
        </p:txBody>
      </p:sp>
      <p:sp>
        <p:nvSpPr>
          <p:cNvPr id="1444879" name="Text Box 15"/>
          <p:cNvSpPr txBox="1">
            <a:spLocks noChangeArrowheads="1"/>
          </p:cNvSpPr>
          <p:nvPr/>
        </p:nvSpPr>
        <p:spPr bwMode="auto">
          <a:xfrm>
            <a:off x="3581400" y="5791200"/>
            <a:ext cx="1981200" cy="446276"/>
          </a:xfrm>
          <a:prstGeom prst="rect">
            <a:avLst/>
          </a:prstGeom>
          <a:noFill/>
          <a:ln w="9525">
            <a:noFill/>
            <a:miter lim="800000"/>
            <a:headEnd/>
            <a:tailEnd/>
          </a:ln>
          <a:effectLst/>
        </p:spPr>
        <p:txBody>
          <a:bodyPr>
            <a:spAutoFit/>
          </a:bodyPr>
          <a:lstStyle/>
          <a:p>
            <a:pPr algn="ctr">
              <a:spcBef>
                <a:spcPct val="50000"/>
              </a:spcBef>
              <a:defRPr/>
            </a:pPr>
            <a:r>
              <a:rPr lang="en-US" sz="2300" b="1" dirty="0">
                <a:effectLst>
                  <a:outerShdw blurRad="38100" dist="38100" dir="2700000" algn="tl">
                    <a:srgbClr val="000000"/>
                  </a:outerShdw>
                </a:effectLst>
                <a:latin typeface="+mn-lt"/>
              </a:rPr>
              <a:t>Taxpayers </a:t>
            </a:r>
          </a:p>
        </p:txBody>
      </p:sp>
      <p:sp>
        <p:nvSpPr>
          <p:cNvPr id="19" name="Rectangle 19"/>
          <p:cNvSpPr>
            <a:spLocks noChangeArrowheads="1"/>
          </p:cNvSpPr>
          <p:nvPr/>
        </p:nvSpPr>
        <p:spPr bwMode="auto">
          <a:xfrm>
            <a:off x="609600" y="228600"/>
            <a:ext cx="8229600" cy="1143000"/>
          </a:xfrm>
          <a:prstGeom prst="rect">
            <a:avLst/>
          </a:prstGeom>
          <a:noFill/>
          <a:ln w="9525">
            <a:noFill/>
            <a:miter lim="800000"/>
            <a:headEnd/>
            <a:tailEnd/>
          </a:ln>
          <a:effectLst/>
        </p:spPr>
        <p:txBody>
          <a:bodyPr anchor="ctr" anchorCtr="1"/>
          <a:lstStyle/>
          <a:p>
            <a:pPr algn="ctr">
              <a:defRPr/>
            </a:pPr>
            <a:r>
              <a:rPr lang="en-US" sz="6000" b="1" dirty="0">
                <a:solidFill>
                  <a:schemeClr val="tx2"/>
                </a:solidFill>
                <a:effectLst>
                  <a:outerShdw blurRad="38100" dist="38100" dir="2700000" algn="tl">
                    <a:srgbClr val="000000"/>
                  </a:outerShdw>
                </a:effectLst>
                <a:latin typeface="+mn-lt"/>
              </a:rPr>
              <a:t>House of Benefits </a:t>
            </a:r>
            <a:r>
              <a:rPr lang="en-US" sz="1500" b="1" dirty="0">
                <a:solidFill>
                  <a:schemeClr val="tx2"/>
                </a:solidFill>
                <a:effectLst>
                  <a:outerShdw blurRad="38100" dist="38100" dir="2700000" algn="tl">
                    <a:srgbClr val="000000"/>
                  </a:outerShdw>
                </a:effectLst>
                <a:latin typeface="+mn-lt"/>
              </a:rPr>
              <a:t>TM</a:t>
            </a:r>
          </a:p>
        </p:txBody>
      </p:sp>
      <p:sp>
        <p:nvSpPr>
          <p:cNvPr id="18"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
        <p:nvSpPr>
          <p:cNvPr id="3" name="5-Point Star 2"/>
          <p:cNvSpPr/>
          <p:nvPr/>
        </p:nvSpPr>
        <p:spPr>
          <a:xfrm>
            <a:off x="2763772" y="4778790"/>
            <a:ext cx="4572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69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44867">
                                            <p:bg/>
                                          </p:spTgt>
                                        </p:tgtEl>
                                        <p:attrNameLst>
                                          <p:attrName>style.visibility</p:attrName>
                                        </p:attrNameLst>
                                      </p:cBhvr>
                                      <p:to>
                                        <p:strVal val="visible"/>
                                      </p:to>
                                    </p:set>
                                    <p:anim calcmode="lin" valueType="num">
                                      <p:cBhvr additive="base">
                                        <p:cTn id="7" dur="500" fill="hold"/>
                                        <p:tgtEl>
                                          <p:spTgt spid="144486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44867">
                                            <p:bg/>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nodePh="1">
                                  <p:stCondLst>
                                    <p:cond delay="0"/>
                                  </p:stCondLst>
                                  <p:endCondLst>
                                    <p:cond evt="begin" delay="0">
                                      <p:tn val="11"/>
                                    </p:cond>
                                  </p:endCondLst>
                                  <p:childTnLst>
                                    <p:set>
                                      <p:cBhvr>
                                        <p:cTn id="12" dur="1" fill="hold">
                                          <p:stCondLst>
                                            <p:cond delay="0"/>
                                          </p:stCondLst>
                                        </p:cTn>
                                        <p:tgtEl>
                                          <p:spTgt spid="1444867">
                                            <p:txEl>
                                              <p:pRg st="0" end="0"/>
                                            </p:txEl>
                                          </p:spTgt>
                                        </p:tgtEl>
                                        <p:attrNameLst>
                                          <p:attrName>style.visibility</p:attrName>
                                        </p:attrNameLst>
                                      </p:cBhvr>
                                      <p:to>
                                        <p:strVal val="visible"/>
                                      </p:to>
                                    </p:set>
                                    <p:anim calcmode="lin" valueType="num">
                                      <p:cBhvr additive="base">
                                        <p:cTn id="13" dur="500" fill="hold"/>
                                        <p:tgtEl>
                                          <p:spTgt spid="144486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4867">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1444871"/>
                                        </p:tgtEl>
                                        <p:attrNameLst>
                                          <p:attrName>style.visibility</p:attrName>
                                        </p:attrNameLst>
                                      </p:cBhvr>
                                      <p:to>
                                        <p:strVal val="visible"/>
                                      </p:to>
                                    </p:set>
                                    <p:anim calcmode="lin" valueType="num">
                                      <p:cBhvr additive="base">
                                        <p:cTn id="17" dur="500" fill="hold"/>
                                        <p:tgtEl>
                                          <p:spTgt spid="1444871"/>
                                        </p:tgtEl>
                                        <p:attrNameLst>
                                          <p:attrName>ppt_x</p:attrName>
                                        </p:attrNameLst>
                                      </p:cBhvr>
                                      <p:tavLst>
                                        <p:tav tm="0">
                                          <p:val>
                                            <p:strVal val="1+#ppt_w/2"/>
                                          </p:val>
                                        </p:tav>
                                        <p:tav tm="100000">
                                          <p:val>
                                            <p:strVal val="#ppt_x"/>
                                          </p:val>
                                        </p:tav>
                                      </p:tavLst>
                                    </p:anim>
                                    <p:anim calcmode="lin" valueType="num">
                                      <p:cBhvr additive="base">
                                        <p:cTn id="18" dur="500" fill="hold"/>
                                        <p:tgtEl>
                                          <p:spTgt spid="1444871"/>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444870"/>
                                        </p:tgtEl>
                                        <p:attrNameLst>
                                          <p:attrName>style.visibility</p:attrName>
                                        </p:attrNameLst>
                                      </p:cBhvr>
                                      <p:to>
                                        <p:strVal val="visible"/>
                                      </p:to>
                                    </p:set>
                                    <p:anim calcmode="lin" valueType="num">
                                      <p:cBhvr additive="base">
                                        <p:cTn id="21" dur="500" fill="hold"/>
                                        <p:tgtEl>
                                          <p:spTgt spid="1444870"/>
                                        </p:tgtEl>
                                        <p:attrNameLst>
                                          <p:attrName>ppt_x</p:attrName>
                                        </p:attrNameLst>
                                      </p:cBhvr>
                                      <p:tavLst>
                                        <p:tav tm="0">
                                          <p:val>
                                            <p:strVal val="0-#ppt_w/2"/>
                                          </p:val>
                                        </p:tav>
                                        <p:tav tm="100000">
                                          <p:val>
                                            <p:strVal val="#ppt_x"/>
                                          </p:val>
                                        </p:tav>
                                      </p:tavLst>
                                    </p:anim>
                                    <p:anim calcmode="lin" valueType="num">
                                      <p:cBhvr additive="base">
                                        <p:cTn id="22" dur="500" fill="hold"/>
                                        <p:tgtEl>
                                          <p:spTgt spid="1444870"/>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1444869"/>
                                        </p:tgtEl>
                                        <p:attrNameLst>
                                          <p:attrName>style.visibility</p:attrName>
                                        </p:attrNameLst>
                                      </p:cBhvr>
                                      <p:to>
                                        <p:strVal val="visible"/>
                                      </p:to>
                                    </p:set>
                                    <p:anim calcmode="lin" valueType="num">
                                      <p:cBhvr additive="base">
                                        <p:cTn id="25" dur="500" fill="hold"/>
                                        <p:tgtEl>
                                          <p:spTgt spid="1444869"/>
                                        </p:tgtEl>
                                        <p:attrNameLst>
                                          <p:attrName>ppt_x</p:attrName>
                                        </p:attrNameLst>
                                      </p:cBhvr>
                                      <p:tavLst>
                                        <p:tav tm="0">
                                          <p:val>
                                            <p:strVal val="1+#ppt_w/2"/>
                                          </p:val>
                                        </p:tav>
                                        <p:tav tm="100000">
                                          <p:val>
                                            <p:strVal val="#ppt_x"/>
                                          </p:val>
                                        </p:tav>
                                      </p:tavLst>
                                    </p:anim>
                                    <p:anim calcmode="lin" valueType="num">
                                      <p:cBhvr additive="base">
                                        <p:cTn id="26" dur="500" fill="hold"/>
                                        <p:tgtEl>
                                          <p:spTgt spid="144486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1444868"/>
                                        </p:tgtEl>
                                        <p:attrNameLst>
                                          <p:attrName>style.visibility</p:attrName>
                                        </p:attrNameLst>
                                      </p:cBhvr>
                                      <p:to>
                                        <p:strVal val="visible"/>
                                      </p:to>
                                    </p:set>
                                    <p:anim calcmode="lin" valueType="num">
                                      <p:cBhvr additive="base">
                                        <p:cTn id="29" dur="500" fill="hold"/>
                                        <p:tgtEl>
                                          <p:spTgt spid="1444868"/>
                                        </p:tgtEl>
                                        <p:attrNameLst>
                                          <p:attrName>ppt_x</p:attrName>
                                        </p:attrNameLst>
                                      </p:cBhvr>
                                      <p:tavLst>
                                        <p:tav tm="0">
                                          <p:val>
                                            <p:strVal val="0-#ppt_w/2"/>
                                          </p:val>
                                        </p:tav>
                                        <p:tav tm="100000">
                                          <p:val>
                                            <p:strVal val="#ppt_x"/>
                                          </p:val>
                                        </p:tav>
                                      </p:tavLst>
                                    </p:anim>
                                    <p:anim calcmode="lin" valueType="num">
                                      <p:cBhvr additive="base">
                                        <p:cTn id="30" dur="500" fill="hold"/>
                                        <p:tgtEl>
                                          <p:spTgt spid="1444868"/>
                                        </p:tgtEl>
                                        <p:attrNameLst>
                                          <p:attrName>ppt_y</p:attrName>
                                        </p:attrNameLst>
                                      </p:cBhvr>
                                      <p:tavLst>
                                        <p:tav tm="0">
                                          <p:val>
                                            <p:strVal val="0-#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444872">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4487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4487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4487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448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4487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444878"/>
                                        </p:tgtEl>
                                        <p:attrNameLst>
                                          <p:attrName>style.visibility</p:attrName>
                                        </p:attrNameLst>
                                      </p:cBhvr>
                                      <p:to>
                                        <p:strVal val="visible"/>
                                      </p:to>
                                    </p:set>
                                    <p:animEffect transition="in" filter="wipe(down)">
                                      <p:cBhvr>
                                        <p:cTn id="49" dur="580">
                                          <p:stCondLst>
                                            <p:cond delay="0"/>
                                          </p:stCondLst>
                                        </p:cTn>
                                        <p:tgtEl>
                                          <p:spTgt spid="1444878"/>
                                        </p:tgtEl>
                                      </p:cBhvr>
                                    </p:animEffect>
                                    <p:anim calcmode="lin" valueType="num">
                                      <p:cBhvr>
                                        <p:cTn id="50" dur="1822" tmFilter="0,0; 0.14,0.36; 0.43,0.73; 0.71,0.91; 1.0,1.0">
                                          <p:stCondLst>
                                            <p:cond delay="0"/>
                                          </p:stCondLst>
                                        </p:cTn>
                                        <p:tgtEl>
                                          <p:spTgt spid="144487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44487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44487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44487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444878"/>
                                        </p:tgtEl>
                                        <p:attrNameLst>
                                          <p:attrName>ppt_y</p:attrName>
                                        </p:attrNameLst>
                                      </p:cBhvr>
                                      <p:tavLst>
                                        <p:tav tm="0" fmla="#ppt_y-sin(pi*$)/81">
                                          <p:val>
                                            <p:fltVal val="0"/>
                                          </p:val>
                                        </p:tav>
                                        <p:tav tm="100000">
                                          <p:val>
                                            <p:fltVal val="1"/>
                                          </p:val>
                                        </p:tav>
                                      </p:tavLst>
                                    </p:anim>
                                    <p:animScale>
                                      <p:cBhvr>
                                        <p:cTn id="55" dur="26">
                                          <p:stCondLst>
                                            <p:cond delay="650"/>
                                          </p:stCondLst>
                                        </p:cTn>
                                        <p:tgtEl>
                                          <p:spTgt spid="1444878"/>
                                        </p:tgtEl>
                                      </p:cBhvr>
                                      <p:to x="100000" y="60000"/>
                                    </p:animScale>
                                    <p:animScale>
                                      <p:cBhvr>
                                        <p:cTn id="56" dur="166" decel="50000">
                                          <p:stCondLst>
                                            <p:cond delay="676"/>
                                          </p:stCondLst>
                                        </p:cTn>
                                        <p:tgtEl>
                                          <p:spTgt spid="1444878"/>
                                        </p:tgtEl>
                                      </p:cBhvr>
                                      <p:to x="100000" y="100000"/>
                                    </p:animScale>
                                    <p:animScale>
                                      <p:cBhvr>
                                        <p:cTn id="57" dur="26">
                                          <p:stCondLst>
                                            <p:cond delay="1312"/>
                                          </p:stCondLst>
                                        </p:cTn>
                                        <p:tgtEl>
                                          <p:spTgt spid="1444878"/>
                                        </p:tgtEl>
                                      </p:cBhvr>
                                      <p:to x="100000" y="80000"/>
                                    </p:animScale>
                                    <p:animScale>
                                      <p:cBhvr>
                                        <p:cTn id="58" dur="166" decel="50000">
                                          <p:stCondLst>
                                            <p:cond delay="1338"/>
                                          </p:stCondLst>
                                        </p:cTn>
                                        <p:tgtEl>
                                          <p:spTgt spid="1444878"/>
                                        </p:tgtEl>
                                      </p:cBhvr>
                                      <p:to x="100000" y="100000"/>
                                    </p:animScale>
                                    <p:animScale>
                                      <p:cBhvr>
                                        <p:cTn id="59" dur="26">
                                          <p:stCondLst>
                                            <p:cond delay="1642"/>
                                          </p:stCondLst>
                                        </p:cTn>
                                        <p:tgtEl>
                                          <p:spTgt spid="1444878"/>
                                        </p:tgtEl>
                                      </p:cBhvr>
                                      <p:to x="100000" y="90000"/>
                                    </p:animScale>
                                    <p:animScale>
                                      <p:cBhvr>
                                        <p:cTn id="60" dur="166" decel="50000">
                                          <p:stCondLst>
                                            <p:cond delay="1668"/>
                                          </p:stCondLst>
                                        </p:cTn>
                                        <p:tgtEl>
                                          <p:spTgt spid="1444878"/>
                                        </p:tgtEl>
                                      </p:cBhvr>
                                      <p:to x="100000" y="100000"/>
                                    </p:animScale>
                                    <p:animScale>
                                      <p:cBhvr>
                                        <p:cTn id="61" dur="26">
                                          <p:stCondLst>
                                            <p:cond delay="1808"/>
                                          </p:stCondLst>
                                        </p:cTn>
                                        <p:tgtEl>
                                          <p:spTgt spid="1444878"/>
                                        </p:tgtEl>
                                      </p:cBhvr>
                                      <p:to x="100000" y="95000"/>
                                    </p:animScale>
                                    <p:animScale>
                                      <p:cBhvr>
                                        <p:cTn id="62" dur="166" decel="50000">
                                          <p:stCondLst>
                                            <p:cond delay="1834"/>
                                          </p:stCondLst>
                                        </p:cTn>
                                        <p:tgtEl>
                                          <p:spTgt spid="1444878"/>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1444879"/>
                                        </p:tgtEl>
                                        <p:attrNameLst>
                                          <p:attrName>style.visibility</p:attrName>
                                        </p:attrNameLst>
                                      </p:cBhvr>
                                      <p:to>
                                        <p:strVal val="visible"/>
                                      </p:to>
                                    </p:set>
                                    <p:animEffect transition="in" filter="wipe(down)">
                                      <p:cBhvr>
                                        <p:cTn id="65" dur="580">
                                          <p:stCondLst>
                                            <p:cond delay="0"/>
                                          </p:stCondLst>
                                        </p:cTn>
                                        <p:tgtEl>
                                          <p:spTgt spid="1444879"/>
                                        </p:tgtEl>
                                      </p:cBhvr>
                                    </p:animEffect>
                                    <p:anim calcmode="lin" valueType="num">
                                      <p:cBhvr>
                                        <p:cTn id="66" dur="1822" tmFilter="0,0; 0.14,0.36; 0.43,0.73; 0.71,0.91; 1.0,1.0">
                                          <p:stCondLst>
                                            <p:cond delay="0"/>
                                          </p:stCondLst>
                                        </p:cTn>
                                        <p:tgtEl>
                                          <p:spTgt spid="144487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44487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44487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44487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444879"/>
                                        </p:tgtEl>
                                        <p:attrNameLst>
                                          <p:attrName>ppt_y</p:attrName>
                                        </p:attrNameLst>
                                      </p:cBhvr>
                                      <p:tavLst>
                                        <p:tav tm="0" fmla="#ppt_y-sin(pi*$)/81">
                                          <p:val>
                                            <p:fltVal val="0"/>
                                          </p:val>
                                        </p:tav>
                                        <p:tav tm="100000">
                                          <p:val>
                                            <p:fltVal val="1"/>
                                          </p:val>
                                        </p:tav>
                                      </p:tavLst>
                                    </p:anim>
                                    <p:animScale>
                                      <p:cBhvr>
                                        <p:cTn id="71" dur="26">
                                          <p:stCondLst>
                                            <p:cond delay="650"/>
                                          </p:stCondLst>
                                        </p:cTn>
                                        <p:tgtEl>
                                          <p:spTgt spid="1444879"/>
                                        </p:tgtEl>
                                      </p:cBhvr>
                                      <p:to x="100000" y="60000"/>
                                    </p:animScale>
                                    <p:animScale>
                                      <p:cBhvr>
                                        <p:cTn id="72" dur="166" decel="50000">
                                          <p:stCondLst>
                                            <p:cond delay="676"/>
                                          </p:stCondLst>
                                        </p:cTn>
                                        <p:tgtEl>
                                          <p:spTgt spid="1444879"/>
                                        </p:tgtEl>
                                      </p:cBhvr>
                                      <p:to x="100000" y="100000"/>
                                    </p:animScale>
                                    <p:animScale>
                                      <p:cBhvr>
                                        <p:cTn id="73" dur="26">
                                          <p:stCondLst>
                                            <p:cond delay="1312"/>
                                          </p:stCondLst>
                                        </p:cTn>
                                        <p:tgtEl>
                                          <p:spTgt spid="1444879"/>
                                        </p:tgtEl>
                                      </p:cBhvr>
                                      <p:to x="100000" y="80000"/>
                                    </p:animScale>
                                    <p:animScale>
                                      <p:cBhvr>
                                        <p:cTn id="74" dur="166" decel="50000">
                                          <p:stCondLst>
                                            <p:cond delay="1338"/>
                                          </p:stCondLst>
                                        </p:cTn>
                                        <p:tgtEl>
                                          <p:spTgt spid="1444879"/>
                                        </p:tgtEl>
                                      </p:cBhvr>
                                      <p:to x="100000" y="100000"/>
                                    </p:animScale>
                                    <p:animScale>
                                      <p:cBhvr>
                                        <p:cTn id="75" dur="26">
                                          <p:stCondLst>
                                            <p:cond delay="1642"/>
                                          </p:stCondLst>
                                        </p:cTn>
                                        <p:tgtEl>
                                          <p:spTgt spid="1444879"/>
                                        </p:tgtEl>
                                      </p:cBhvr>
                                      <p:to x="100000" y="90000"/>
                                    </p:animScale>
                                    <p:animScale>
                                      <p:cBhvr>
                                        <p:cTn id="76" dur="166" decel="50000">
                                          <p:stCondLst>
                                            <p:cond delay="1668"/>
                                          </p:stCondLst>
                                        </p:cTn>
                                        <p:tgtEl>
                                          <p:spTgt spid="1444879"/>
                                        </p:tgtEl>
                                      </p:cBhvr>
                                      <p:to x="100000" y="100000"/>
                                    </p:animScale>
                                    <p:animScale>
                                      <p:cBhvr>
                                        <p:cTn id="77" dur="26">
                                          <p:stCondLst>
                                            <p:cond delay="1808"/>
                                          </p:stCondLst>
                                        </p:cTn>
                                        <p:tgtEl>
                                          <p:spTgt spid="1444879"/>
                                        </p:tgtEl>
                                      </p:cBhvr>
                                      <p:to x="100000" y="95000"/>
                                    </p:animScale>
                                    <p:animScale>
                                      <p:cBhvr>
                                        <p:cTn id="78" dur="166" decel="50000">
                                          <p:stCondLst>
                                            <p:cond delay="1834"/>
                                          </p:stCondLst>
                                        </p:cTn>
                                        <p:tgtEl>
                                          <p:spTgt spid="1444879"/>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7" grpId="0" build="p" animBg="1"/>
      <p:bldP spid="1444868" grpId="0" animBg="1"/>
      <p:bldP spid="1444869" grpId="0" animBg="1"/>
      <p:bldP spid="1444870" grpId="0" animBg="1"/>
      <p:bldP spid="1444871" grpId="0" animBg="1"/>
      <p:bldP spid="1444876" grpId="0" animBg="1"/>
      <p:bldP spid="1444878" grpId="0" animBg="1"/>
      <p:bldP spid="1444879"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914" name="Rectangle 2"/>
          <p:cNvSpPr>
            <a:spLocks noGrp="1" noChangeArrowheads="1"/>
          </p:cNvSpPr>
          <p:nvPr>
            <p:ph type="title"/>
          </p:nvPr>
        </p:nvSpPr>
        <p:spPr>
          <a:xfrm>
            <a:off x="609600" y="152400"/>
            <a:ext cx="8229600" cy="1143000"/>
          </a:xfrm>
        </p:spPr>
        <p:txBody>
          <a:bodyPr>
            <a:normAutofit/>
          </a:bodyPr>
          <a:lstStyle/>
          <a:p>
            <a:pPr eaLnBrk="1" hangingPunct="1">
              <a:defRPr/>
            </a:pPr>
            <a:r>
              <a:rPr lang="en-US" sz="5400" dirty="0"/>
              <a:t>SSI</a:t>
            </a:r>
          </a:p>
        </p:txBody>
      </p:sp>
      <p:sp>
        <p:nvSpPr>
          <p:cNvPr id="5" name="Slide Number Placeholder 5"/>
          <p:cNvSpPr>
            <a:spLocks noGrp="1"/>
          </p:cNvSpPr>
          <p:nvPr>
            <p:ph type="sldNum" sz="quarter" idx="12"/>
          </p:nvPr>
        </p:nvSpPr>
        <p:spPr/>
        <p:txBody>
          <a:bodyPr>
            <a:normAutofit fontScale="85000" lnSpcReduction="20000"/>
          </a:bodyPr>
          <a:lstStyle/>
          <a:p>
            <a:pPr>
              <a:defRPr/>
            </a:pPr>
            <a:fld id="{0CDE8D65-20BC-4EC9-9697-4136D81332C7}" type="slidenum">
              <a:rPr lang="en-US"/>
              <a:pPr>
                <a:defRPr/>
              </a:pPr>
              <a:t>28</a:t>
            </a:fld>
            <a:endParaRPr lang="en-US"/>
          </a:p>
        </p:txBody>
      </p:sp>
      <p:sp>
        <p:nvSpPr>
          <p:cNvPr id="1446915" name="Rectangle 3"/>
          <p:cNvSpPr>
            <a:spLocks noChangeArrowheads="1"/>
          </p:cNvSpPr>
          <p:nvPr/>
        </p:nvSpPr>
        <p:spPr bwMode="auto">
          <a:xfrm>
            <a:off x="1905000" y="1676400"/>
            <a:ext cx="6172200" cy="5262979"/>
          </a:xfrm>
          <a:prstGeom prst="rect">
            <a:avLst/>
          </a:prstGeom>
          <a:noFill/>
          <a:ln w="9525">
            <a:noFill/>
            <a:miter lim="800000"/>
            <a:headEnd/>
            <a:tailEnd/>
          </a:ln>
        </p:spPr>
        <p:txBody>
          <a:bodyPr>
            <a:spAutoFit/>
          </a:bodyPr>
          <a:lstStyle/>
          <a:p>
            <a:pPr>
              <a:buFontTx/>
              <a:buChar char="•"/>
            </a:pPr>
            <a:r>
              <a:rPr lang="en-US" sz="2000" b="1" dirty="0">
                <a:latin typeface="+mn-lt"/>
              </a:rPr>
              <a:t>   </a:t>
            </a:r>
            <a:r>
              <a:rPr lang="en-US" sz="2800" b="1" dirty="0">
                <a:latin typeface="+mn-lt"/>
              </a:rPr>
              <a:t>Supplemental Security Income</a:t>
            </a:r>
          </a:p>
          <a:p>
            <a:pPr>
              <a:buFontTx/>
              <a:buChar char="•"/>
            </a:pPr>
            <a:endParaRPr lang="en-US" sz="2800" b="1" dirty="0">
              <a:latin typeface="+mn-lt"/>
            </a:endParaRPr>
          </a:p>
          <a:p>
            <a:pPr lvl="1">
              <a:buFontTx/>
              <a:buChar char="•"/>
            </a:pPr>
            <a:r>
              <a:rPr lang="en-US" sz="2000" b="1" dirty="0">
                <a:latin typeface="+mn-lt"/>
              </a:rPr>
              <a:t>   1 Person Maximum - </a:t>
            </a:r>
            <a:r>
              <a:rPr lang="en-US" sz="2000" b="1" dirty="0">
                <a:solidFill>
                  <a:srgbClr val="FF1D1D"/>
                </a:solidFill>
                <a:latin typeface="+mn-lt"/>
              </a:rPr>
              <a:t>  2022= $ 841</a:t>
            </a:r>
          </a:p>
          <a:p>
            <a:pPr lvl="6"/>
            <a:endParaRPr lang="en-US" sz="2000" b="1" dirty="0">
              <a:latin typeface="+mn-lt"/>
            </a:endParaRPr>
          </a:p>
          <a:p>
            <a:pPr>
              <a:buFontTx/>
              <a:buChar char="•"/>
            </a:pPr>
            <a:r>
              <a:rPr lang="en-US" sz="2000" b="1" dirty="0">
                <a:latin typeface="+mn-lt"/>
              </a:rPr>
              <a:t>  MOST STATES ALSO GIVE A STATE CHECK – NOT IL</a:t>
            </a:r>
          </a:p>
          <a:p>
            <a:endParaRPr lang="en-US" sz="2000" b="1" dirty="0">
              <a:latin typeface="+mn-lt"/>
            </a:endParaRPr>
          </a:p>
          <a:p>
            <a:pPr>
              <a:buFontTx/>
              <a:buChar char="•"/>
            </a:pPr>
            <a:r>
              <a:rPr lang="en-US" sz="2000" b="1" dirty="0">
                <a:latin typeface="+mn-lt"/>
              </a:rPr>
              <a:t>Who is eligible?</a:t>
            </a:r>
          </a:p>
          <a:p>
            <a:pPr lvl="1">
              <a:buFontTx/>
              <a:buChar char="•"/>
            </a:pPr>
            <a:r>
              <a:rPr lang="en-US" sz="2000" b="1" dirty="0">
                <a:latin typeface="+mn-lt"/>
              </a:rPr>
              <a:t>   65 years old or older</a:t>
            </a:r>
          </a:p>
          <a:p>
            <a:pPr lvl="1">
              <a:buFontTx/>
              <a:buChar char="•"/>
            </a:pPr>
            <a:r>
              <a:rPr lang="en-US" sz="2000" b="1" dirty="0">
                <a:latin typeface="+mn-lt"/>
              </a:rPr>
              <a:t>   Blind in both eyes</a:t>
            </a:r>
          </a:p>
          <a:p>
            <a:pPr lvl="1">
              <a:buFontTx/>
              <a:buChar char="•"/>
            </a:pPr>
            <a:r>
              <a:rPr lang="en-US" sz="2000" b="1" dirty="0">
                <a:latin typeface="+mn-lt"/>
              </a:rPr>
              <a:t>   Disabled: </a:t>
            </a:r>
          </a:p>
          <a:p>
            <a:pPr lvl="2">
              <a:buFontTx/>
              <a:buChar char="•"/>
            </a:pPr>
            <a:r>
              <a:rPr lang="en-US" sz="2000" b="1" dirty="0">
                <a:latin typeface="+mn-lt"/>
              </a:rPr>
              <a:t>Compassionate Allowance </a:t>
            </a:r>
          </a:p>
          <a:p>
            <a:pPr lvl="2">
              <a:buFontTx/>
              <a:buChar char="•"/>
            </a:pPr>
            <a:r>
              <a:rPr lang="en-US" sz="2000" b="1" dirty="0">
                <a:latin typeface="+mn-lt"/>
              </a:rPr>
              <a:t>or </a:t>
            </a:r>
          </a:p>
          <a:p>
            <a:pPr lvl="2">
              <a:buFontTx/>
              <a:buChar char="•"/>
            </a:pPr>
            <a:r>
              <a:rPr lang="en-US" sz="2000" b="1" dirty="0">
                <a:latin typeface="+mn-lt"/>
              </a:rPr>
              <a:t>Listing level impairment AND functional limitations</a:t>
            </a:r>
          </a:p>
          <a:p>
            <a:pPr>
              <a:buFontTx/>
              <a:buChar char="•"/>
            </a:pPr>
            <a:endParaRPr lang="en-US" sz="2000" b="1" dirty="0">
              <a:latin typeface="+mn-lt"/>
            </a:endParaRPr>
          </a:p>
          <a:p>
            <a:pPr>
              <a:buFontTx/>
              <a:buChar char="•"/>
            </a:pPr>
            <a:endParaRPr lang="en-US" sz="2000" b="1" dirty="0">
              <a:latin typeface="+mn-lt"/>
            </a:endParaRP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6914"/>
                                        </p:tgtEl>
                                        <p:attrNameLst>
                                          <p:attrName>style.visibility</p:attrName>
                                        </p:attrNameLst>
                                      </p:cBhvr>
                                      <p:to>
                                        <p:strVal val="visible"/>
                                      </p:to>
                                    </p:set>
                                    <p:animEffect transition="in" filter="dissolve">
                                      <p:cBhvr>
                                        <p:cTn id="7" dur="500"/>
                                        <p:tgtEl>
                                          <p:spTgt spid="14469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446915">
                                            <p:txEl>
                                              <p:pRg st="0" end="0"/>
                                            </p:txEl>
                                          </p:spTgt>
                                        </p:tgtEl>
                                        <p:attrNameLst>
                                          <p:attrName>style.visibility</p:attrName>
                                        </p:attrNameLst>
                                      </p:cBhvr>
                                      <p:to>
                                        <p:strVal val="visible"/>
                                      </p:to>
                                    </p:set>
                                    <p:animEffect transition="in" filter="slide(fromBottom)">
                                      <p:cBhvr>
                                        <p:cTn id="12" dur="500"/>
                                        <p:tgtEl>
                                          <p:spTgt spid="14469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446915">
                                            <p:txEl>
                                              <p:pRg st="2" end="2"/>
                                            </p:txEl>
                                          </p:spTgt>
                                        </p:tgtEl>
                                        <p:attrNameLst>
                                          <p:attrName>style.visibility</p:attrName>
                                        </p:attrNameLst>
                                      </p:cBhvr>
                                      <p:to>
                                        <p:strVal val="visible"/>
                                      </p:to>
                                    </p:set>
                                    <p:animEffect transition="in" filter="slide(fromBottom)">
                                      <p:cBhvr>
                                        <p:cTn id="17" dur="500"/>
                                        <p:tgtEl>
                                          <p:spTgt spid="1446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46915">
                                            <p:txEl>
                                              <p:pRg st="4" end="4"/>
                                            </p:txEl>
                                          </p:spTgt>
                                        </p:tgtEl>
                                        <p:attrNameLst>
                                          <p:attrName>style.visibility</p:attrName>
                                        </p:attrNameLst>
                                      </p:cBhvr>
                                      <p:to>
                                        <p:strVal val="visible"/>
                                      </p:to>
                                    </p:set>
                                    <p:anim calcmode="lin" valueType="num">
                                      <p:cBhvr additive="base">
                                        <p:cTn id="22" dur="500" fill="hold"/>
                                        <p:tgtEl>
                                          <p:spTgt spid="1446915">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446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46915">
                                            <p:txEl>
                                              <p:pRg st="6" end="6"/>
                                            </p:txEl>
                                          </p:spTgt>
                                        </p:tgtEl>
                                        <p:attrNameLst>
                                          <p:attrName>style.visibility</p:attrName>
                                        </p:attrNameLst>
                                      </p:cBhvr>
                                      <p:to>
                                        <p:strVal val="visible"/>
                                      </p:to>
                                    </p:set>
                                    <p:anim calcmode="lin" valueType="num">
                                      <p:cBhvr additive="base">
                                        <p:cTn id="28" dur="500" fill="hold"/>
                                        <p:tgtEl>
                                          <p:spTgt spid="1446915">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4469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46915">
                                            <p:txEl>
                                              <p:pRg st="7" end="7"/>
                                            </p:txEl>
                                          </p:spTgt>
                                        </p:tgtEl>
                                        <p:attrNameLst>
                                          <p:attrName>style.visibility</p:attrName>
                                        </p:attrNameLst>
                                      </p:cBhvr>
                                      <p:to>
                                        <p:strVal val="visible"/>
                                      </p:to>
                                    </p:set>
                                    <p:anim calcmode="lin" valueType="num">
                                      <p:cBhvr additive="base">
                                        <p:cTn id="34" dur="500" fill="hold"/>
                                        <p:tgtEl>
                                          <p:spTgt spid="1446915">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446915">
                                            <p:txEl>
                                              <p:pRg st="7" end="7"/>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446915">
                                            <p:txEl>
                                              <p:pRg st="8" end="8"/>
                                            </p:txEl>
                                          </p:spTgt>
                                        </p:tgtEl>
                                        <p:attrNameLst>
                                          <p:attrName>style.visibility</p:attrName>
                                        </p:attrNameLst>
                                      </p:cBhvr>
                                      <p:to>
                                        <p:strVal val="visible"/>
                                      </p:to>
                                    </p:set>
                                    <p:anim calcmode="lin" valueType="num">
                                      <p:cBhvr additive="base">
                                        <p:cTn id="38" dur="500" fill="hold"/>
                                        <p:tgtEl>
                                          <p:spTgt spid="1446915">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446915">
                                            <p:txEl>
                                              <p:pRg st="8" end="8"/>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446915">
                                            <p:txEl>
                                              <p:pRg st="9" end="9"/>
                                            </p:txEl>
                                          </p:spTgt>
                                        </p:tgtEl>
                                        <p:attrNameLst>
                                          <p:attrName>style.visibility</p:attrName>
                                        </p:attrNameLst>
                                      </p:cBhvr>
                                      <p:to>
                                        <p:strVal val="visible"/>
                                      </p:to>
                                    </p:set>
                                    <p:anim calcmode="lin" valueType="num">
                                      <p:cBhvr additive="base">
                                        <p:cTn id="42" dur="500" fill="hold"/>
                                        <p:tgtEl>
                                          <p:spTgt spid="1446915">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446915">
                                            <p:txEl>
                                              <p:pRg st="9" end="9"/>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46915">
                                            <p:txEl>
                                              <p:pRg st="10" end="10"/>
                                            </p:txEl>
                                          </p:spTgt>
                                        </p:tgtEl>
                                        <p:attrNameLst>
                                          <p:attrName>style.visibility</p:attrName>
                                        </p:attrNameLst>
                                      </p:cBhvr>
                                      <p:to>
                                        <p:strVal val="visible"/>
                                      </p:to>
                                    </p:set>
                                    <p:anim calcmode="lin" valueType="num">
                                      <p:cBhvr additive="base">
                                        <p:cTn id="46" dur="500" fill="hold"/>
                                        <p:tgtEl>
                                          <p:spTgt spid="1446915">
                                            <p:txEl>
                                              <p:pRg st="10" end="1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446915">
                                            <p:txEl>
                                              <p:pRg st="10" end="10"/>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446915">
                                            <p:txEl>
                                              <p:pRg st="11" end="11"/>
                                            </p:txEl>
                                          </p:spTgt>
                                        </p:tgtEl>
                                        <p:attrNameLst>
                                          <p:attrName>style.visibility</p:attrName>
                                        </p:attrNameLst>
                                      </p:cBhvr>
                                      <p:to>
                                        <p:strVal val="visible"/>
                                      </p:to>
                                    </p:set>
                                    <p:anim calcmode="lin" valueType="num">
                                      <p:cBhvr additive="base">
                                        <p:cTn id="50" dur="500" fill="hold"/>
                                        <p:tgtEl>
                                          <p:spTgt spid="1446915">
                                            <p:txEl>
                                              <p:pRg st="11" end="1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46915">
                                            <p:txEl>
                                              <p:pRg st="11" end="1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446915">
                                            <p:txEl>
                                              <p:pRg st="12" end="12"/>
                                            </p:txEl>
                                          </p:spTgt>
                                        </p:tgtEl>
                                        <p:attrNameLst>
                                          <p:attrName>style.visibility</p:attrName>
                                        </p:attrNameLst>
                                      </p:cBhvr>
                                      <p:to>
                                        <p:strVal val="visible"/>
                                      </p:to>
                                    </p:set>
                                    <p:anim calcmode="lin" valueType="num">
                                      <p:cBhvr additive="base">
                                        <p:cTn id="54" dur="500" fill="hold"/>
                                        <p:tgtEl>
                                          <p:spTgt spid="1446915">
                                            <p:txEl>
                                              <p:pRg st="12" end="1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44691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9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SSI</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29</a:t>
            </a:fld>
            <a:endParaRPr lang="en-US"/>
          </a:p>
        </p:txBody>
      </p:sp>
      <p:sp>
        <p:nvSpPr>
          <p:cNvPr id="4" name="Content Placeholder 3"/>
          <p:cNvSpPr>
            <a:spLocks noGrp="1"/>
          </p:cNvSpPr>
          <p:nvPr>
            <p:ph sz="quarter" idx="1"/>
          </p:nvPr>
        </p:nvSpPr>
        <p:spPr/>
        <p:txBody>
          <a:bodyPr/>
          <a:lstStyle/>
          <a:p>
            <a:pPr>
              <a:buFontTx/>
              <a:buChar char="•"/>
            </a:pPr>
            <a:r>
              <a:rPr lang="en-US" sz="5400" b="1" dirty="0"/>
              <a:t>How Process Works</a:t>
            </a:r>
          </a:p>
          <a:p>
            <a:pPr>
              <a:buFontTx/>
              <a:buChar char="•"/>
            </a:pPr>
            <a:endParaRPr lang="en-US" sz="2000" b="1" dirty="0"/>
          </a:p>
          <a:p>
            <a:pPr>
              <a:buFontTx/>
              <a:buChar char="•"/>
            </a:pPr>
            <a:r>
              <a:rPr lang="en-US" sz="4000" b="1" dirty="0"/>
              <a:t>   3 Decisions – </a:t>
            </a:r>
          </a:p>
          <a:p>
            <a:pPr lvl="1">
              <a:buFontTx/>
              <a:buChar char="•"/>
            </a:pPr>
            <a:r>
              <a:rPr lang="en-US" sz="2000" b="1" dirty="0">
                <a:solidFill>
                  <a:srgbClr val="FF0000"/>
                </a:solidFill>
              </a:rPr>
              <a:t>   Disabled? </a:t>
            </a:r>
            <a:r>
              <a:rPr lang="en-US" sz="2000" b="1" dirty="0"/>
              <a:t>(have we proven CANNOT work)</a:t>
            </a:r>
          </a:p>
          <a:p>
            <a:pPr lvl="1">
              <a:buFontTx/>
              <a:buChar char="•"/>
            </a:pPr>
            <a:r>
              <a:rPr lang="en-US" sz="2000" b="1" dirty="0"/>
              <a:t>   </a:t>
            </a:r>
            <a:r>
              <a:rPr lang="en-US" sz="2000" b="1" dirty="0">
                <a:solidFill>
                  <a:srgbClr val="FF0000"/>
                </a:solidFill>
              </a:rPr>
              <a:t>Date of onset? </a:t>
            </a:r>
            <a:r>
              <a:rPr lang="en-US" sz="2000" b="1" dirty="0"/>
              <a:t>– BE CAREFUL  - if after age 22, will lose “goodies” later</a:t>
            </a:r>
          </a:p>
          <a:p>
            <a:pPr lvl="1">
              <a:buFontTx/>
              <a:buChar char="•"/>
            </a:pPr>
            <a:r>
              <a:rPr lang="en-US" sz="2000" b="1" dirty="0">
                <a:solidFill>
                  <a:srgbClr val="FF0000"/>
                </a:solidFill>
              </a:rPr>
              <a:t>   Need payee?</a:t>
            </a:r>
          </a:p>
          <a:p>
            <a:pPr lvl="3">
              <a:buFontTx/>
              <a:buChar char="•"/>
            </a:pPr>
            <a:r>
              <a:rPr lang="en-US" sz="1400" b="1" dirty="0">
                <a:solidFill>
                  <a:srgbClr val="FF0000"/>
                </a:solidFill>
              </a:rPr>
              <a:t> </a:t>
            </a:r>
            <a:r>
              <a:rPr lang="en-US" sz="2800" b="1" dirty="0">
                <a:solidFill>
                  <a:srgbClr val="FF0000"/>
                </a:solidFill>
              </a:rPr>
              <a:t>THIS IS A JOB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4724400"/>
            <a:ext cx="2226689" cy="1905000"/>
          </a:xfrm>
          <a:prstGeom prst="rect">
            <a:avLst/>
          </a:prstGeom>
        </p:spPr>
      </p:pic>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31848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normAutofit fontScale="85000" lnSpcReduction="20000"/>
          </a:bodyPr>
          <a:lstStyle/>
          <a:p>
            <a:pPr>
              <a:defRPr/>
            </a:pPr>
            <a:fld id="{4B761B36-22CC-4F31-9C8F-C983F7565485}" type="slidenum">
              <a:rPr lang="en-US">
                <a:latin typeface="+mn-lt"/>
              </a:rPr>
              <a:pPr>
                <a:defRPr/>
              </a:pPr>
              <a:t>3</a:t>
            </a:fld>
            <a:endParaRPr lang="en-US" dirty="0">
              <a:latin typeface="+mn-lt"/>
            </a:endParaRPr>
          </a:p>
        </p:txBody>
      </p:sp>
      <p:sp>
        <p:nvSpPr>
          <p:cNvPr id="1436689" name="Rectangle 17"/>
          <p:cNvSpPr>
            <a:spLocks noGrp="1" noChangeArrowheads="1"/>
          </p:cNvSpPr>
          <p:nvPr>
            <p:ph sz="quarter" idx="1"/>
          </p:nvPr>
        </p:nvSpPr>
        <p:spPr>
          <a:xfrm>
            <a:off x="2667000" y="1600200"/>
            <a:ext cx="3810000" cy="1524000"/>
          </a:xfrm>
          <a:prstGeom prst="triangle">
            <a:avLst>
              <a:gd name="adj" fmla="val 50000"/>
            </a:avLst>
          </a:prstGeom>
          <a:solidFill>
            <a:srgbClr val="FFFFFF"/>
          </a:solidFill>
          <a:ln>
            <a:solidFill>
              <a:srgbClr val="000000"/>
            </a:solidFill>
          </a:ln>
        </p:spPr>
        <p:txBody>
          <a:bodyPr>
            <a:normAutofit fontScale="85000" lnSpcReduction="20000"/>
          </a:bodyPr>
          <a:lstStyle/>
          <a:p>
            <a:pPr algn="ctr" eaLnBrk="1" hangingPunct="1">
              <a:lnSpc>
                <a:spcPct val="90000"/>
              </a:lnSpc>
              <a:buFontTx/>
              <a:buNone/>
              <a:defRPr/>
            </a:pPr>
            <a:endParaRPr lang="en-US" dirty="0">
              <a:effectLst>
                <a:outerShdw blurRad="38100" dist="38100" dir="2700000" algn="tl">
                  <a:srgbClr val="C0C0C0"/>
                </a:outerShdw>
              </a:effectLst>
            </a:endParaRPr>
          </a:p>
          <a:p>
            <a:pPr algn="ctr" eaLnBrk="1" hangingPunct="1">
              <a:lnSpc>
                <a:spcPct val="90000"/>
              </a:lnSpc>
              <a:buFontTx/>
              <a:buNone/>
              <a:defRPr/>
            </a:pPr>
            <a:r>
              <a:rPr lang="en-US" dirty="0">
                <a:effectLst>
                  <a:outerShdw blurRad="38100" dist="38100" dir="2700000" algn="tl">
                    <a:srgbClr val="C0C0C0"/>
                  </a:outerShdw>
                </a:effectLst>
              </a:rPr>
              <a:t>Penthouse</a:t>
            </a:r>
          </a:p>
        </p:txBody>
      </p:sp>
      <p:sp>
        <p:nvSpPr>
          <p:cNvPr id="1436674" name="Text Box 2"/>
          <p:cNvSpPr txBox="1">
            <a:spLocks noChangeArrowheads="1"/>
          </p:cNvSpPr>
          <p:nvPr/>
        </p:nvSpPr>
        <p:spPr bwMode="auto">
          <a:xfrm>
            <a:off x="4572000" y="4724400"/>
            <a:ext cx="1905000" cy="1600200"/>
          </a:xfrm>
          <a:prstGeom prst="rect">
            <a:avLst/>
          </a:prstGeom>
          <a:solidFill>
            <a:srgbClr val="FFFFFF"/>
          </a:solidFill>
          <a:ln w="9525">
            <a:solidFill>
              <a:srgbClr val="000000"/>
            </a:solidFill>
            <a:miter lim="800000"/>
            <a:headEnd/>
            <a:tailEnd/>
          </a:ln>
        </p:spPr>
        <p:txBody>
          <a:bodyPr/>
          <a:lstStyle/>
          <a:p>
            <a:pPr algn="ctr"/>
            <a:endParaRPr lang="en-US" altLang="ja-JP" sz="1200">
              <a:latin typeface="+mn-lt"/>
              <a:ea typeface="MS Mincho" pitchFamily="49" charset="-128"/>
            </a:endParaRPr>
          </a:p>
          <a:p>
            <a:pPr algn="ctr"/>
            <a:endParaRPr lang="en-US" altLang="ja-JP" sz="1200">
              <a:latin typeface="+mn-lt"/>
              <a:ea typeface="MS Mincho" pitchFamily="49" charset="-128"/>
            </a:endParaRPr>
          </a:p>
          <a:p>
            <a:r>
              <a:rPr lang="en-US">
                <a:latin typeface="+mn-lt"/>
                <a:ea typeface="MS Mincho" pitchFamily="49" charset="-128"/>
              </a:rPr>
              <a:t>   </a:t>
            </a:r>
          </a:p>
          <a:p>
            <a:endParaRPr lang="en-US">
              <a:latin typeface="+mn-lt"/>
            </a:endParaRPr>
          </a:p>
        </p:txBody>
      </p:sp>
      <p:sp>
        <p:nvSpPr>
          <p:cNvPr id="1436675" name="Text Box 3">
            <a:hlinkClick r:id="" action="ppaction://hlinkshowjump?jump=nextslide"/>
          </p:cNvPr>
          <p:cNvSpPr txBox="1">
            <a:spLocks noChangeArrowheads="1"/>
          </p:cNvSpPr>
          <p:nvPr/>
        </p:nvSpPr>
        <p:spPr bwMode="auto">
          <a:xfrm>
            <a:off x="2667000" y="3124200"/>
            <a:ext cx="1905000" cy="1600200"/>
          </a:xfrm>
          <a:prstGeom prst="rect">
            <a:avLst/>
          </a:prstGeom>
          <a:solidFill>
            <a:srgbClr val="FFFFFF"/>
          </a:solidFill>
          <a:ln w="9525">
            <a:solidFill>
              <a:srgbClr val="000000"/>
            </a:solidFill>
            <a:miter lim="800000"/>
            <a:headEnd/>
            <a:tailEnd/>
          </a:ln>
        </p:spPr>
        <p:txBody>
          <a:bodyPr/>
          <a:lstStyle/>
          <a:p>
            <a:endParaRPr lang="en-US" altLang="ja-JP" sz="1200">
              <a:latin typeface="+mn-lt"/>
              <a:ea typeface="MS Mincho" pitchFamily="49" charset="-128"/>
            </a:endParaRPr>
          </a:p>
          <a:p>
            <a:endParaRPr lang="en-US" altLang="ja-JP" sz="1200">
              <a:latin typeface="+mn-lt"/>
              <a:ea typeface="MS Mincho" pitchFamily="49" charset="-128"/>
            </a:endParaRPr>
          </a:p>
        </p:txBody>
      </p:sp>
      <p:sp>
        <p:nvSpPr>
          <p:cNvPr id="1436676" name="Text Box 4"/>
          <p:cNvSpPr txBox="1">
            <a:spLocks noChangeArrowheads="1"/>
          </p:cNvSpPr>
          <p:nvPr/>
        </p:nvSpPr>
        <p:spPr bwMode="auto">
          <a:xfrm>
            <a:off x="2667000" y="4724400"/>
            <a:ext cx="1905000" cy="1600200"/>
          </a:xfrm>
          <a:prstGeom prst="rect">
            <a:avLst/>
          </a:prstGeom>
          <a:solidFill>
            <a:srgbClr val="FFFFFF"/>
          </a:solidFill>
          <a:ln w="9525">
            <a:solidFill>
              <a:srgbClr val="000000"/>
            </a:solidFill>
            <a:miter lim="800000"/>
            <a:headEnd/>
            <a:tailEnd/>
          </a:ln>
        </p:spPr>
        <p:txBody>
          <a:bodyPr/>
          <a:lstStyle/>
          <a:p>
            <a:pPr algn="ctr"/>
            <a:endParaRPr lang="en-US" altLang="ja-JP">
              <a:latin typeface="+mn-lt"/>
              <a:ea typeface="MS Mincho" pitchFamily="49" charset="-128"/>
            </a:endParaRPr>
          </a:p>
          <a:p>
            <a:pPr algn="ctr"/>
            <a:endParaRPr lang="en-US">
              <a:latin typeface="+mn-lt"/>
              <a:ea typeface="MS Mincho" pitchFamily="49" charset="-128"/>
            </a:endParaRPr>
          </a:p>
        </p:txBody>
      </p:sp>
      <p:sp>
        <p:nvSpPr>
          <p:cNvPr id="5127" name="Rectangle 5"/>
          <p:cNvSpPr>
            <a:spLocks noChangeArrowheads="1"/>
          </p:cNvSpPr>
          <p:nvPr/>
        </p:nvSpPr>
        <p:spPr bwMode="auto">
          <a:xfrm>
            <a:off x="0" y="3290501"/>
            <a:ext cx="65" cy="276999"/>
          </a:xfrm>
          <a:prstGeom prst="rect">
            <a:avLst/>
          </a:prstGeom>
          <a:noFill/>
          <a:ln w="9525">
            <a:noFill/>
            <a:miter lim="800000"/>
            <a:headEnd/>
            <a:tailEnd/>
          </a:ln>
        </p:spPr>
        <p:txBody>
          <a:bodyPr wrap="none" lIns="0" tIns="0" rIns="0" bIns="0" anchor="ctr">
            <a:spAutoFit/>
          </a:bodyPr>
          <a:lstStyle/>
          <a:p>
            <a:endParaRPr lang="en-US">
              <a:latin typeface="+mn-lt"/>
            </a:endParaRPr>
          </a:p>
        </p:txBody>
      </p:sp>
      <p:sp>
        <p:nvSpPr>
          <p:cNvPr id="1436678" name="Text Box 6"/>
          <p:cNvSpPr txBox="1">
            <a:spLocks noChangeArrowheads="1"/>
          </p:cNvSpPr>
          <p:nvPr/>
        </p:nvSpPr>
        <p:spPr bwMode="auto">
          <a:xfrm>
            <a:off x="4572000" y="3124200"/>
            <a:ext cx="1905000" cy="1600200"/>
          </a:xfrm>
          <a:prstGeom prst="rect">
            <a:avLst/>
          </a:prstGeom>
          <a:solidFill>
            <a:srgbClr val="FFFFFF"/>
          </a:solidFill>
          <a:ln w="9525">
            <a:solidFill>
              <a:srgbClr val="000000"/>
            </a:solidFill>
            <a:miter lim="800000"/>
            <a:headEnd/>
            <a:tailEnd/>
          </a:ln>
        </p:spPr>
        <p:txBody>
          <a:bodyPr/>
          <a:lstStyle/>
          <a:p>
            <a:pPr algn="ctr"/>
            <a:endParaRPr lang="en-US">
              <a:latin typeface="+mn-lt"/>
              <a:ea typeface="MS Mincho" pitchFamily="49" charset="-128"/>
            </a:endParaRPr>
          </a:p>
          <a:p>
            <a:pPr algn="ctr"/>
            <a:endParaRPr lang="en-US">
              <a:latin typeface="+mn-lt"/>
              <a:ea typeface="MS Mincho" pitchFamily="49" charset="-128"/>
            </a:endParaRPr>
          </a:p>
          <a:p>
            <a:pPr algn="ctr"/>
            <a:endParaRPr lang="en-US">
              <a:latin typeface="+mn-lt"/>
              <a:ea typeface="MS Mincho" pitchFamily="49" charset="-128"/>
            </a:endParaRPr>
          </a:p>
          <a:p>
            <a:pPr algn="ctr"/>
            <a:endParaRPr lang="en-US">
              <a:latin typeface="+mn-lt"/>
              <a:ea typeface="MS Mincho" pitchFamily="49" charset="-128"/>
            </a:endParaRPr>
          </a:p>
        </p:txBody>
      </p:sp>
      <p:sp>
        <p:nvSpPr>
          <p:cNvPr id="1436679" name="Text Box 7"/>
          <p:cNvSpPr txBox="1">
            <a:spLocks noChangeArrowheads="1"/>
          </p:cNvSpPr>
          <p:nvPr/>
        </p:nvSpPr>
        <p:spPr bwMode="auto">
          <a:xfrm>
            <a:off x="2819400" y="3657600"/>
            <a:ext cx="1600200" cy="446276"/>
          </a:xfrm>
          <a:prstGeom prst="rect">
            <a:avLst/>
          </a:prstGeom>
          <a:solidFill>
            <a:schemeClr val="bg1"/>
          </a:solidFill>
          <a:ln w="9525">
            <a:noFill/>
            <a:miter lim="800000"/>
            <a:headEnd/>
            <a:tailEnd/>
          </a:ln>
          <a:effectLst/>
        </p:spPr>
        <p:txBody>
          <a:bodyPr>
            <a:spAutoFit/>
          </a:bodyPr>
          <a:lstStyle/>
          <a:p>
            <a:pPr algn="ctr">
              <a:spcBef>
                <a:spcPct val="50000"/>
              </a:spcBef>
              <a:defRPr/>
            </a:pPr>
            <a:r>
              <a:rPr lang="en-US" sz="2300" b="1" dirty="0">
                <a:effectLst>
                  <a:outerShdw blurRad="38100" dist="38100" dir="2700000" algn="tl">
                    <a:srgbClr val="000000"/>
                  </a:outerShdw>
                </a:effectLst>
                <a:latin typeface="+mn-lt"/>
                <a:cs typeface="+mn-cs"/>
              </a:rPr>
              <a:t>SSA/SSDI</a:t>
            </a:r>
          </a:p>
        </p:txBody>
      </p:sp>
      <p:sp>
        <p:nvSpPr>
          <p:cNvPr id="1436680" name="Text Box 8"/>
          <p:cNvSpPr txBox="1">
            <a:spLocks noChangeArrowheads="1"/>
          </p:cNvSpPr>
          <p:nvPr/>
        </p:nvSpPr>
        <p:spPr bwMode="auto">
          <a:xfrm>
            <a:off x="4724400" y="3657600"/>
            <a:ext cx="1519968" cy="461665"/>
          </a:xfrm>
          <a:prstGeom prst="rect">
            <a:avLst/>
          </a:prstGeom>
          <a:solidFill>
            <a:schemeClr val="bg1"/>
          </a:solidFill>
          <a:ln w="9525">
            <a:noFill/>
            <a:miter lim="800000"/>
            <a:headEnd/>
            <a:tailEnd/>
          </a:ln>
          <a:effectLst/>
        </p:spPr>
        <p:txBody>
          <a:bodyPr wrap="none">
            <a:spAutoFit/>
          </a:bodyPr>
          <a:lstStyle/>
          <a:p>
            <a:pPr algn="ctr">
              <a:defRPr/>
            </a:pPr>
            <a:r>
              <a:rPr lang="en-US" sz="2400" b="1" dirty="0">
                <a:effectLst>
                  <a:outerShdw blurRad="38100" dist="38100" dir="2700000" algn="tl">
                    <a:srgbClr val="000000"/>
                  </a:outerShdw>
                </a:effectLst>
                <a:latin typeface="+mn-lt"/>
                <a:cs typeface="+mn-cs"/>
              </a:rPr>
              <a:t>Medicare</a:t>
            </a:r>
          </a:p>
        </p:txBody>
      </p:sp>
      <p:sp>
        <p:nvSpPr>
          <p:cNvPr id="1436681" name="Text Box 9"/>
          <p:cNvSpPr txBox="1">
            <a:spLocks noChangeArrowheads="1"/>
          </p:cNvSpPr>
          <p:nvPr/>
        </p:nvSpPr>
        <p:spPr bwMode="auto">
          <a:xfrm>
            <a:off x="4724400" y="5257800"/>
            <a:ext cx="1500732" cy="461665"/>
          </a:xfrm>
          <a:prstGeom prst="rect">
            <a:avLst/>
          </a:prstGeom>
          <a:solidFill>
            <a:schemeClr val="bg1"/>
          </a:solidFill>
          <a:ln w="9525">
            <a:noFill/>
            <a:miter lim="800000"/>
            <a:headEnd/>
            <a:tailEnd/>
          </a:ln>
          <a:effectLst/>
        </p:spPr>
        <p:txBody>
          <a:bodyPr wrap="none">
            <a:spAutoFit/>
          </a:bodyPr>
          <a:lstStyle/>
          <a:p>
            <a:pPr algn="ctr">
              <a:defRPr/>
            </a:pPr>
            <a:r>
              <a:rPr lang="en-US" sz="2400" b="1" dirty="0">
                <a:effectLst>
                  <a:outerShdw blurRad="38100" dist="38100" dir="2700000" algn="tl">
                    <a:srgbClr val="000000"/>
                  </a:outerShdw>
                </a:effectLst>
                <a:latin typeface="+mn-lt"/>
                <a:cs typeface="+mn-cs"/>
              </a:rPr>
              <a:t>Medicaid</a:t>
            </a:r>
          </a:p>
        </p:txBody>
      </p:sp>
      <p:sp>
        <p:nvSpPr>
          <p:cNvPr id="1436682" name="Text Box 10"/>
          <p:cNvSpPr txBox="1">
            <a:spLocks noChangeArrowheads="1"/>
          </p:cNvSpPr>
          <p:nvPr/>
        </p:nvSpPr>
        <p:spPr bwMode="auto">
          <a:xfrm>
            <a:off x="3276600" y="5257800"/>
            <a:ext cx="679994" cy="461665"/>
          </a:xfrm>
          <a:prstGeom prst="rect">
            <a:avLst/>
          </a:prstGeom>
          <a:solidFill>
            <a:schemeClr val="bg1"/>
          </a:solidFill>
          <a:ln w="9525">
            <a:noFill/>
            <a:miter lim="800000"/>
            <a:headEnd/>
            <a:tailEnd/>
          </a:ln>
          <a:effectLst/>
        </p:spPr>
        <p:txBody>
          <a:bodyPr wrap="none">
            <a:spAutoFit/>
          </a:bodyPr>
          <a:lstStyle/>
          <a:p>
            <a:pPr algn="ctr">
              <a:defRPr/>
            </a:pPr>
            <a:r>
              <a:rPr lang="en-US" sz="2400" b="1" dirty="0">
                <a:effectLst>
                  <a:outerShdw blurRad="38100" dist="38100" dir="2700000" algn="tl">
                    <a:srgbClr val="000000"/>
                  </a:outerShdw>
                </a:effectLst>
                <a:latin typeface="+mn-lt"/>
                <a:cs typeface="+mn-cs"/>
              </a:rPr>
              <a:t>SSI</a:t>
            </a:r>
          </a:p>
        </p:txBody>
      </p:sp>
      <p:sp>
        <p:nvSpPr>
          <p:cNvPr id="1436687" name="Text Box 15"/>
          <p:cNvSpPr txBox="1">
            <a:spLocks noChangeArrowheads="1"/>
          </p:cNvSpPr>
          <p:nvPr/>
        </p:nvSpPr>
        <p:spPr bwMode="auto">
          <a:xfrm>
            <a:off x="7239000" y="2590800"/>
            <a:ext cx="1612900" cy="336550"/>
          </a:xfrm>
          <a:prstGeom prst="rect">
            <a:avLst/>
          </a:prstGeom>
          <a:noFill/>
          <a:ln w="9525">
            <a:noFill/>
            <a:miter lim="800000"/>
            <a:headEnd/>
            <a:tailEnd/>
          </a:ln>
        </p:spPr>
        <p:txBody>
          <a:bodyPr>
            <a:spAutoFit/>
          </a:bodyPr>
          <a:lstStyle/>
          <a:p>
            <a:r>
              <a:rPr lang="en-US" sz="1600" dirty="0">
                <a:latin typeface="+mn-lt"/>
              </a:rPr>
              <a:t>= Goal Room</a:t>
            </a:r>
          </a:p>
        </p:txBody>
      </p:sp>
      <p:sp>
        <p:nvSpPr>
          <p:cNvPr id="1436688" name="Text Box 16"/>
          <p:cNvSpPr txBox="1">
            <a:spLocks noChangeArrowheads="1"/>
          </p:cNvSpPr>
          <p:nvPr/>
        </p:nvSpPr>
        <p:spPr bwMode="auto">
          <a:xfrm>
            <a:off x="3962400" y="4114800"/>
            <a:ext cx="1225296" cy="612648"/>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defRPr/>
            </a:pPr>
            <a:r>
              <a:rPr lang="en-US" sz="3200" b="1" dirty="0">
                <a:effectLst>
                  <a:outerShdw blurRad="38100" dist="38100" dir="2700000" algn="tl">
                    <a:srgbClr val="000000"/>
                  </a:outerShdw>
                </a:effectLst>
                <a:latin typeface="+mn-lt"/>
              </a:rPr>
              <a:t>FICA</a:t>
            </a:r>
          </a:p>
        </p:txBody>
      </p:sp>
      <p:sp>
        <p:nvSpPr>
          <p:cNvPr id="1436691" name="Rectangle 19"/>
          <p:cNvSpPr>
            <a:spLocks noChangeArrowheads="1"/>
          </p:cNvSpPr>
          <p:nvPr/>
        </p:nvSpPr>
        <p:spPr bwMode="auto">
          <a:xfrm>
            <a:off x="609600" y="228600"/>
            <a:ext cx="8229600" cy="1143000"/>
          </a:xfrm>
          <a:prstGeom prst="rect">
            <a:avLst/>
          </a:prstGeom>
          <a:noFill/>
          <a:ln w="9525">
            <a:noFill/>
            <a:miter lim="800000"/>
            <a:headEnd/>
            <a:tailEnd/>
          </a:ln>
          <a:effectLst/>
        </p:spPr>
        <p:txBody>
          <a:bodyPr anchor="ctr" anchorCtr="1"/>
          <a:lstStyle/>
          <a:p>
            <a:pPr algn="ctr">
              <a:defRPr/>
            </a:pPr>
            <a:r>
              <a:rPr lang="en-US" sz="6000" b="1" dirty="0">
                <a:solidFill>
                  <a:schemeClr val="tx2"/>
                </a:solidFill>
                <a:effectLst>
                  <a:outerShdw blurRad="38100" dist="38100" dir="2700000" algn="tl">
                    <a:srgbClr val="000000"/>
                  </a:outerShdw>
                </a:effectLst>
                <a:latin typeface="+mn-lt"/>
              </a:rPr>
              <a:t>House of Benefits </a:t>
            </a:r>
            <a:r>
              <a:rPr lang="en-US" sz="1500" b="1" dirty="0">
                <a:solidFill>
                  <a:schemeClr val="tx2"/>
                </a:solidFill>
                <a:effectLst>
                  <a:outerShdw blurRad="38100" dist="38100" dir="2700000" algn="tl">
                    <a:srgbClr val="000000"/>
                  </a:outerShdw>
                </a:effectLst>
                <a:latin typeface="+mn-lt"/>
              </a:rPr>
              <a:t>TM</a:t>
            </a:r>
          </a:p>
        </p:txBody>
      </p:sp>
      <p:pic>
        <p:nvPicPr>
          <p:cNvPr id="22" name="Picture 2"/>
          <p:cNvPicPr>
            <a:picLocks noChangeAspect="1" noChangeArrowheads="1"/>
          </p:cNvPicPr>
          <p:nvPr/>
        </p:nvPicPr>
        <p:blipFill>
          <a:blip r:embed="rId3" cstate="print"/>
          <a:srcRect/>
          <a:stretch>
            <a:fillRect/>
          </a:stretch>
        </p:blipFill>
        <p:spPr bwMode="auto">
          <a:xfrm>
            <a:off x="4114800" y="3200400"/>
            <a:ext cx="428742" cy="409575"/>
          </a:xfrm>
          <a:prstGeom prst="rect">
            <a:avLst/>
          </a:prstGeom>
          <a:noFill/>
          <a:ln w="9525">
            <a:noFill/>
            <a:miter lim="800000"/>
            <a:headEnd/>
            <a:tailEnd/>
          </a:ln>
        </p:spPr>
      </p:pic>
      <p:pic>
        <p:nvPicPr>
          <p:cNvPr id="23" name="Picture 2"/>
          <p:cNvPicPr>
            <a:picLocks noChangeAspect="1" noChangeArrowheads="1"/>
          </p:cNvPicPr>
          <p:nvPr/>
        </p:nvPicPr>
        <p:blipFill>
          <a:blip r:embed="rId3" cstate="print"/>
          <a:srcRect/>
          <a:stretch>
            <a:fillRect/>
          </a:stretch>
        </p:blipFill>
        <p:spPr bwMode="auto">
          <a:xfrm>
            <a:off x="6019800" y="4800600"/>
            <a:ext cx="428742" cy="409575"/>
          </a:xfrm>
          <a:prstGeom prst="rect">
            <a:avLst/>
          </a:prstGeom>
          <a:noFill/>
          <a:ln w="9525">
            <a:noFill/>
            <a:miter lim="800000"/>
            <a:headEnd/>
            <a:tailEnd/>
          </a:ln>
        </p:spPr>
      </p:pic>
      <p:pic>
        <p:nvPicPr>
          <p:cNvPr id="24" name="Picture 2"/>
          <p:cNvPicPr>
            <a:picLocks noChangeAspect="1" noChangeArrowheads="1"/>
          </p:cNvPicPr>
          <p:nvPr/>
        </p:nvPicPr>
        <p:blipFill>
          <a:blip r:embed="rId3" cstate="print"/>
          <a:srcRect/>
          <a:stretch>
            <a:fillRect/>
          </a:stretch>
        </p:blipFill>
        <p:spPr bwMode="auto">
          <a:xfrm>
            <a:off x="6019800" y="3200400"/>
            <a:ext cx="428742" cy="409575"/>
          </a:xfrm>
          <a:prstGeom prst="rect">
            <a:avLst/>
          </a:prstGeom>
          <a:noFill/>
          <a:ln w="9525">
            <a:noFill/>
            <a:miter lim="800000"/>
            <a:headEnd/>
            <a:tailEnd/>
          </a:ln>
        </p:spPr>
      </p:pic>
      <p:pic>
        <p:nvPicPr>
          <p:cNvPr id="25" name="Picture 2"/>
          <p:cNvPicPr>
            <a:picLocks noChangeAspect="1" noChangeArrowheads="1"/>
          </p:cNvPicPr>
          <p:nvPr/>
        </p:nvPicPr>
        <p:blipFill>
          <a:blip r:embed="rId3" cstate="print"/>
          <a:srcRect/>
          <a:stretch>
            <a:fillRect/>
          </a:stretch>
        </p:blipFill>
        <p:spPr bwMode="auto">
          <a:xfrm>
            <a:off x="6858000" y="2514600"/>
            <a:ext cx="428742" cy="409575"/>
          </a:xfrm>
          <a:prstGeom prst="rect">
            <a:avLst/>
          </a:prstGeom>
          <a:noFill/>
          <a:ln w="9525">
            <a:noFill/>
            <a:miter lim="800000"/>
            <a:headEnd/>
            <a:tailEnd/>
          </a:ln>
        </p:spPr>
      </p:pic>
      <p:sp>
        <p:nvSpPr>
          <p:cNvPr id="2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36689">
                                            <p:bg/>
                                          </p:spTgt>
                                        </p:tgtEl>
                                        <p:attrNameLst>
                                          <p:attrName>style.visibility</p:attrName>
                                        </p:attrNameLst>
                                      </p:cBhvr>
                                      <p:to>
                                        <p:strVal val="visible"/>
                                      </p:to>
                                    </p:set>
                                    <p:anim calcmode="lin" valueType="num">
                                      <p:cBhvr additive="base">
                                        <p:cTn id="7" dur="500" fill="hold"/>
                                        <p:tgtEl>
                                          <p:spTgt spid="143668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36689">
                                            <p:bg/>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436689">
                                            <p:txEl>
                                              <p:pRg st="1" end="1"/>
                                            </p:txEl>
                                          </p:spTgt>
                                        </p:tgtEl>
                                        <p:attrNameLst>
                                          <p:attrName>style.visibility</p:attrName>
                                        </p:attrNameLst>
                                      </p:cBhvr>
                                      <p:to>
                                        <p:strVal val="visible"/>
                                      </p:to>
                                    </p:set>
                                    <p:anim calcmode="lin" valueType="num">
                                      <p:cBhvr additive="base">
                                        <p:cTn id="12" dur="500" fill="hold"/>
                                        <p:tgtEl>
                                          <p:spTgt spid="143668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36689">
                                            <p:txEl>
                                              <p:pRg st="1" end="1"/>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1436674"/>
                                        </p:tgtEl>
                                        <p:attrNameLst>
                                          <p:attrName>style.visibility</p:attrName>
                                        </p:attrNameLst>
                                      </p:cBhvr>
                                      <p:to>
                                        <p:strVal val="visible"/>
                                      </p:to>
                                    </p:set>
                                    <p:anim calcmode="lin" valueType="num">
                                      <p:cBhvr additive="base">
                                        <p:cTn id="17" dur="500" fill="hold"/>
                                        <p:tgtEl>
                                          <p:spTgt spid="1436674"/>
                                        </p:tgtEl>
                                        <p:attrNameLst>
                                          <p:attrName>ppt_x</p:attrName>
                                        </p:attrNameLst>
                                      </p:cBhvr>
                                      <p:tavLst>
                                        <p:tav tm="0">
                                          <p:val>
                                            <p:strVal val="1+#ppt_w/2"/>
                                          </p:val>
                                        </p:tav>
                                        <p:tav tm="100000">
                                          <p:val>
                                            <p:strVal val="#ppt_x"/>
                                          </p:val>
                                        </p:tav>
                                      </p:tavLst>
                                    </p:anim>
                                    <p:anim calcmode="lin" valueType="num">
                                      <p:cBhvr additive="base">
                                        <p:cTn id="18" dur="500" fill="hold"/>
                                        <p:tgtEl>
                                          <p:spTgt spid="143667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1436676"/>
                                        </p:tgtEl>
                                        <p:attrNameLst>
                                          <p:attrName>style.visibility</p:attrName>
                                        </p:attrNameLst>
                                      </p:cBhvr>
                                      <p:to>
                                        <p:strVal val="visible"/>
                                      </p:to>
                                    </p:set>
                                    <p:anim calcmode="lin" valueType="num">
                                      <p:cBhvr additive="base">
                                        <p:cTn id="22" dur="500" fill="hold"/>
                                        <p:tgtEl>
                                          <p:spTgt spid="1436676"/>
                                        </p:tgtEl>
                                        <p:attrNameLst>
                                          <p:attrName>ppt_x</p:attrName>
                                        </p:attrNameLst>
                                      </p:cBhvr>
                                      <p:tavLst>
                                        <p:tav tm="0">
                                          <p:val>
                                            <p:strVal val="0-#ppt_w/2"/>
                                          </p:val>
                                        </p:tav>
                                        <p:tav tm="100000">
                                          <p:val>
                                            <p:strVal val="#ppt_x"/>
                                          </p:val>
                                        </p:tav>
                                      </p:tavLst>
                                    </p:anim>
                                    <p:anim calcmode="lin" valueType="num">
                                      <p:cBhvr additive="base">
                                        <p:cTn id="23" dur="500" fill="hold"/>
                                        <p:tgtEl>
                                          <p:spTgt spid="143667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3" fill="hold" grpId="0" nodeType="afterEffect">
                                  <p:stCondLst>
                                    <p:cond delay="0"/>
                                  </p:stCondLst>
                                  <p:childTnLst>
                                    <p:set>
                                      <p:cBhvr>
                                        <p:cTn id="26" dur="1" fill="hold">
                                          <p:stCondLst>
                                            <p:cond delay="0"/>
                                          </p:stCondLst>
                                        </p:cTn>
                                        <p:tgtEl>
                                          <p:spTgt spid="1436678"/>
                                        </p:tgtEl>
                                        <p:attrNameLst>
                                          <p:attrName>style.visibility</p:attrName>
                                        </p:attrNameLst>
                                      </p:cBhvr>
                                      <p:to>
                                        <p:strVal val="visible"/>
                                      </p:to>
                                    </p:set>
                                    <p:anim calcmode="lin" valueType="num">
                                      <p:cBhvr additive="base">
                                        <p:cTn id="27" dur="500" fill="hold"/>
                                        <p:tgtEl>
                                          <p:spTgt spid="1436678"/>
                                        </p:tgtEl>
                                        <p:attrNameLst>
                                          <p:attrName>ppt_x</p:attrName>
                                        </p:attrNameLst>
                                      </p:cBhvr>
                                      <p:tavLst>
                                        <p:tav tm="0">
                                          <p:val>
                                            <p:strVal val="1+#ppt_w/2"/>
                                          </p:val>
                                        </p:tav>
                                        <p:tav tm="100000">
                                          <p:val>
                                            <p:strVal val="#ppt_x"/>
                                          </p:val>
                                        </p:tav>
                                      </p:tavLst>
                                    </p:anim>
                                    <p:anim calcmode="lin" valueType="num">
                                      <p:cBhvr additive="base">
                                        <p:cTn id="28" dur="500" fill="hold"/>
                                        <p:tgtEl>
                                          <p:spTgt spid="1436678"/>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9" fill="hold" grpId="0" nodeType="afterEffect">
                                  <p:stCondLst>
                                    <p:cond delay="0"/>
                                  </p:stCondLst>
                                  <p:childTnLst>
                                    <p:set>
                                      <p:cBhvr>
                                        <p:cTn id="31" dur="1" fill="hold">
                                          <p:stCondLst>
                                            <p:cond delay="0"/>
                                          </p:stCondLst>
                                        </p:cTn>
                                        <p:tgtEl>
                                          <p:spTgt spid="1436675"/>
                                        </p:tgtEl>
                                        <p:attrNameLst>
                                          <p:attrName>style.visibility</p:attrName>
                                        </p:attrNameLst>
                                      </p:cBhvr>
                                      <p:to>
                                        <p:strVal val="visible"/>
                                      </p:to>
                                    </p:set>
                                    <p:anim calcmode="lin" valueType="num">
                                      <p:cBhvr additive="base">
                                        <p:cTn id="32" dur="500" fill="hold"/>
                                        <p:tgtEl>
                                          <p:spTgt spid="1436675"/>
                                        </p:tgtEl>
                                        <p:attrNameLst>
                                          <p:attrName>ppt_x</p:attrName>
                                        </p:attrNameLst>
                                      </p:cBhvr>
                                      <p:tavLst>
                                        <p:tav tm="0">
                                          <p:val>
                                            <p:strVal val="0-#ppt_w/2"/>
                                          </p:val>
                                        </p:tav>
                                        <p:tav tm="100000">
                                          <p:val>
                                            <p:strVal val="#ppt_x"/>
                                          </p:val>
                                        </p:tav>
                                      </p:tavLst>
                                    </p:anim>
                                    <p:anim calcmode="lin" valueType="num">
                                      <p:cBhvr additive="base">
                                        <p:cTn id="33" dur="500" fill="hold"/>
                                        <p:tgtEl>
                                          <p:spTgt spid="1436675"/>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3668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3668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3667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36680"/>
                                        </p:tgtEl>
                                        <p:attrNameLst>
                                          <p:attrName>style.visibility</p:attrName>
                                        </p:attrNameLst>
                                      </p:cBhvr>
                                      <p:to>
                                        <p:strVal val="visible"/>
                                      </p:to>
                                    </p:set>
                                  </p:childTnLst>
                                </p:cTn>
                              </p:par>
                              <p:par>
                                <p:cTn id="44" presetID="6" presetClass="entr" presetSubtype="16" fill="hold" grpId="0" nodeType="withEffect">
                                  <p:stCondLst>
                                    <p:cond delay="0"/>
                                  </p:stCondLst>
                                  <p:childTnLst>
                                    <p:set>
                                      <p:cBhvr>
                                        <p:cTn id="45" dur="1" fill="hold">
                                          <p:stCondLst>
                                            <p:cond delay="0"/>
                                          </p:stCondLst>
                                        </p:cTn>
                                        <p:tgtEl>
                                          <p:spTgt spid="1436687">
                                            <p:txEl>
                                              <p:pRg st="0" end="0"/>
                                            </p:txEl>
                                          </p:spTgt>
                                        </p:tgtEl>
                                        <p:attrNameLst>
                                          <p:attrName>style.visibility</p:attrName>
                                        </p:attrNameLst>
                                      </p:cBhvr>
                                      <p:to>
                                        <p:strVal val="visible"/>
                                      </p:to>
                                    </p:set>
                                    <p:animEffect transition="in" filter="circle(in)">
                                      <p:cBhvr>
                                        <p:cTn id="46" dur="2000"/>
                                        <p:tgtEl>
                                          <p:spTgt spid="143668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3668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436688"/>
                                        </p:tgtEl>
                                        <p:attrNameLst>
                                          <p:attrName>style.visibility</p:attrName>
                                        </p:attrNameLst>
                                      </p:cBhvr>
                                      <p:to>
                                        <p:strVal val="visible"/>
                                      </p:to>
                                    </p:set>
                                    <p:animEffect transition="in" filter="wipe(down)">
                                      <p:cBhvr>
                                        <p:cTn id="63" dur="580">
                                          <p:stCondLst>
                                            <p:cond delay="0"/>
                                          </p:stCondLst>
                                        </p:cTn>
                                        <p:tgtEl>
                                          <p:spTgt spid="1436688"/>
                                        </p:tgtEl>
                                      </p:cBhvr>
                                    </p:animEffect>
                                    <p:anim calcmode="lin" valueType="num">
                                      <p:cBhvr>
                                        <p:cTn id="64" dur="1822" tmFilter="0,0; 0.14,0.36; 0.43,0.73; 0.71,0.91; 1.0,1.0">
                                          <p:stCondLst>
                                            <p:cond delay="0"/>
                                          </p:stCondLst>
                                        </p:cTn>
                                        <p:tgtEl>
                                          <p:spTgt spid="143668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3668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3668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3668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36688"/>
                                        </p:tgtEl>
                                        <p:attrNameLst>
                                          <p:attrName>ppt_y</p:attrName>
                                        </p:attrNameLst>
                                      </p:cBhvr>
                                      <p:tavLst>
                                        <p:tav tm="0" fmla="#ppt_y-sin(pi*$)/81">
                                          <p:val>
                                            <p:fltVal val="0"/>
                                          </p:val>
                                        </p:tav>
                                        <p:tav tm="100000">
                                          <p:val>
                                            <p:fltVal val="1"/>
                                          </p:val>
                                        </p:tav>
                                      </p:tavLst>
                                    </p:anim>
                                    <p:animScale>
                                      <p:cBhvr>
                                        <p:cTn id="69" dur="26">
                                          <p:stCondLst>
                                            <p:cond delay="650"/>
                                          </p:stCondLst>
                                        </p:cTn>
                                        <p:tgtEl>
                                          <p:spTgt spid="1436688"/>
                                        </p:tgtEl>
                                      </p:cBhvr>
                                      <p:to x="100000" y="60000"/>
                                    </p:animScale>
                                    <p:animScale>
                                      <p:cBhvr>
                                        <p:cTn id="70" dur="166" decel="50000">
                                          <p:stCondLst>
                                            <p:cond delay="676"/>
                                          </p:stCondLst>
                                        </p:cTn>
                                        <p:tgtEl>
                                          <p:spTgt spid="1436688"/>
                                        </p:tgtEl>
                                      </p:cBhvr>
                                      <p:to x="100000" y="100000"/>
                                    </p:animScale>
                                    <p:animScale>
                                      <p:cBhvr>
                                        <p:cTn id="71" dur="26">
                                          <p:stCondLst>
                                            <p:cond delay="1312"/>
                                          </p:stCondLst>
                                        </p:cTn>
                                        <p:tgtEl>
                                          <p:spTgt spid="1436688"/>
                                        </p:tgtEl>
                                      </p:cBhvr>
                                      <p:to x="100000" y="80000"/>
                                    </p:animScale>
                                    <p:animScale>
                                      <p:cBhvr>
                                        <p:cTn id="72" dur="166" decel="50000">
                                          <p:stCondLst>
                                            <p:cond delay="1338"/>
                                          </p:stCondLst>
                                        </p:cTn>
                                        <p:tgtEl>
                                          <p:spTgt spid="1436688"/>
                                        </p:tgtEl>
                                      </p:cBhvr>
                                      <p:to x="100000" y="100000"/>
                                    </p:animScale>
                                    <p:animScale>
                                      <p:cBhvr>
                                        <p:cTn id="73" dur="26">
                                          <p:stCondLst>
                                            <p:cond delay="1642"/>
                                          </p:stCondLst>
                                        </p:cTn>
                                        <p:tgtEl>
                                          <p:spTgt spid="1436688"/>
                                        </p:tgtEl>
                                      </p:cBhvr>
                                      <p:to x="100000" y="90000"/>
                                    </p:animScale>
                                    <p:animScale>
                                      <p:cBhvr>
                                        <p:cTn id="74" dur="166" decel="50000">
                                          <p:stCondLst>
                                            <p:cond delay="1668"/>
                                          </p:stCondLst>
                                        </p:cTn>
                                        <p:tgtEl>
                                          <p:spTgt spid="1436688"/>
                                        </p:tgtEl>
                                      </p:cBhvr>
                                      <p:to x="100000" y="100000"/>
                                    </p:animScale>
                                    <p:animScale>
                                      <p:cBhvr>
                                        <p:cTn id="75" dur="26">
                                          <p:stCondLst>
                                            <p:cond delay="1808"/>
                                          </p:stCondLst>
                                        </p:cTn>
                                        <p:tgtEl>
                                          <p:spTgt spid="1436688"/>
                                        </p:tgtEl>
                                      </p:cBhvr>
                                      <p:to x="100000" y="95000"/>
                                    </p:animScale>
                                    <p:animScale>
                                      <p:cBhvr>
                                        <p:cTn id="76" dur="166" decel="50000">
                                          <p:stCondLst>
                                            <p:cond delay="1834"/>
                                          </p:stCondLst>
                                        </p:cTn>
                                        <p:tgtEl>
                                          <p:spTgt spid="14366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9" grpId="0" build="p" animBg="1"/>
      <p:bldP spid="1436674" grpId="0" animBg="1"/>
      <p:bldP spid="1436675" grpId="0" animBg="1"/>
      <p:bldP spid="1436676" grpId="0" animBg="1"/>
      <p:bldP spid="1436678" grpId="0" animBg="1"/>
      <p:bldP spid="1436679" grpId="0" animBg="1"/>
      <p:bldP spid="1436680" grpId="0" animBg="1"/>
      <p:bldP spid="1436681" grpId="0" animBg="1"/>
      <p:bldP spid="1436682" grpId="0" animBg="1"/>
      <p:bldP spid="1436687" grpId="0" build="allAtOnce"/>
      <p:bldP spid="143668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962" name="Rectangle 2"/>
          <p:cNvSpPr>
            <a:spLocks noGrp="1" noChangeArrowheads="1"/>
          </p:cNvSpPr>
          <p:nvPr>
            <p:ph type="title"/>
          </p:nvPr>
        </p:nvSpPr>
        <p:spPr/>
        <p:txBody>
          <a:bodyPr>
            <a:normAutofit/>
          </a:bodyPr>
          <a:lstStyle/>
          <a:p>
            <a:pPr eaLnBrk="1" hangingPunct="1">
              <a:defRPr/>
            </a:pPr>
            <a:r>
              <a:rPr lang="en-US" sz="5400" dirty="0"/>
              <a:t>SSI</a:t>
            </a:r>
          </a:p>
        </p:txBody>
      </p:sp>
      <p:sp>
        <p:nvSpPr>
          <p:cNvPr id="8" name="Slide Number Placeholder 5"/>
          <p:cNvSpPr>
            <a:spLocks noGrp="1"/>
          </p:cNvSpPr>
          <p:nvPr>
            <p:ph type="sldNum" sz="quarter" idx="12"/>
          </p:nvPr>
        </p:nvSpPr>
        <p:spPr/>
        <p:txBody>
          <a:bodyPr>
            <a:normAutofit fontScale="85000" lnSpcReduction="20000"/>
          </a:bodyPr>
          <a:lstStyle/>
          <a:p>
            <a:pPr>
              <a:defRPr/>
            </a:pPr>
            <a:fld id="{72E6DB1A-AB15-4F66-A4DA-37B407EDDF78}" type="slidenum">
              <a:rPr lang="en-US"/>
              <a:pPr>
                <a:defRPr/>
              </a:pPr>
              <a:t>30</a:t>
            </a:fld>
            <a:endParaRPr lang="en-US"/>
          </a:p>
        </p:txBody>
      </p:sp>
      <p:sp>
        <p:nvSpPr>
          <p:cNvPr id="1448963" name="Rectangle 3"/>
          <p:cNvSpPr>
            <a:spLocks noChangeArrowheads="1"/>
          </p:cNvSpPr>
          <p:nvPr/>
        </p:nvSpPr>
        <p:spPr bwMode="auto">
          <a:xfrm>
            <a:off x="266700" y="1968641"/>
            <a:ext cx="8610600" cy="5047536"/>
          </a:xfrm>
          <a:prstGeom prst="rect">
            <a:avLst/>
          </a:prstGeom>
          <a:noFill/>
          <a:ln w="9525">
            <a:noFill/>
            <a:miter lim="800000"/>
            <a:headEnd/>
            <a:tailEnd/>
          </a:ln>
          <a:effectLst/>
        </p:spPr>
        <p:txBody>
          <a:bodyPr wrap="square">
            <a:spAutoFit/>
          </a:bodyPr>
          <a:lstStyle/>
          <a:p>
            <a:pPr>
              <a:defRPr/>
            </a:pPr>
            <a:endParaRPr lang="en-US" sz="2300" b="1" dirty="0">
              <a:latin typeface="+mn-lt"/>
            </a:endParaRPr>
          </a:p>
          <a:p>
            <a:pPr>
              <a:buFontTx/>
              <a:buChar char="•"/>
              <a:defRPr/>
            </a:pPr>
            <a:r>
              <a:rPr lang="en-US" sz="2300" b="1" dirty="0">
                <a:latin typeface="+mn-lt"/>
              </a:rPr>
              <a:t>   LOOKS at income, assets, and living arrangements</a:t>
            </a:r>
          </a:p>
          <a:p>
            <a:pPr lvl="1">
              <a:buFontTx/>
              <a:buChar char="•"/>
              <a:defRPr/>
            </a:pPr>
            <a:r>
              <a:rPr lang="en-US" sz="2300" b="1" dirty="0">
                <a:latin typeface="+mn-lt"/>
              </a:rPr>
              <a:t>   If over income or asset limit – no SSI</a:t>
            </a:r>
          </a:p>
          <a:p>
            <a:pPr lvl="1">
              <a:buFontTx/>
              <a:buChar char="•"/>
              <a:defRPr/>
            </a:pPr>
            <a:r>
              <a:rPr lang="en-US" sz="2300" b="1" dirty="0">
                <a:latin typeface="+mn-lt"/>
              </a:rPr>
              <a:t>   </a:t>
            </a:r>
            <a:r>
              <a:rPr lang="en-US" sz="2300" b="1" dirty="0">
                <a:solidFill>
                  <a:srgbClr val="FF0000"/>
                </a:solidFill>
                <a:latin typeface="+mn-lt"/>
              </a:rPr>
              <a:t>Under 18 years old, parents’ income &amp; assets count (deeming)</a:t>
            </a:r>
          </a:p>
          <a:p>
            <a:pPr lvl="1">
              <a:buFontTx/>
              <a:buChar char="•"/>
              <a:defRPr/>
            </a:pPr>
            <a:r>
              <a:rPr lang="en-US" sz="2300" b="1" dirty="0">
                <a:latin typeface="+mn-lt"/>
              </a:rPr>
              <a:t>   Spouse’s income &amp; assets count</a:t>
            </a:r>
          </a:p>
          <a:p>
            <a:pPr lvl="2">
              <a:defRPr/>
            </a:pPr>
            <a:endParaRPr lang="en-US" sz="2300" b="1" dirty="0">
              <a:latin typeface="+mn-lt"/>
            </a:endParaRPr>
          </a:p>
          <a:p>
            <a:pPr lvl="2">
              <a:defRPr/>
            </a:pPr>
            <a:endParaRPr lang="en-US" sz="2300" b="1" dirty="0">
              <a:latin typeface="+mn-lt"/>
            </a:endParaRPr>
          </a:p>
          <a:p>
            <a:pPr lvl="2">
              <a:defRPr/>
            </a:pPr>
            <a:r>
              <a:rPr lang="en-US" sz="2300" b="1" dirty="0">
                <a:solidFill>
                  <a:srgbClr val="FF0000"/>
                </a:solidFill>
                <a:latin typeface="+mn-lt"/>
              </a:rPr>
              <a:t>THREE PARENTAL ASSETS ARE EXEMPT FOR A MINOR CHILD:</a:t>
            </a:r>
          </a:p>
          <a:p>
            <a:pPr lvl="2">
              <a:buFontTx/>
              <a:buChar char="•"/>
              <a:defRPr/>
            </a:pPr>
            <a:r>
              <a:rPr lang="en-US" sz="2300" b="1" dirty="0">
                <a:latin typeface="+mn-lt"/>
              </a:rPr>
              <a:t>Homestead</a:t>
            </a:r>
          </a:p>
          <a:p>
            <a:pPr lvl="2">
              <a:buFontTx/>
              <a:buChar char="•"/>
              <a:defRPr/>
            </a:pPr>
            <a:r>
              <a:rPr lang="en-US" sz="2300" b="1" dirty="0">
                <a:latin typeface="+mn-lt"/>
              </a:rPr>
              <a:t>One car</a:t>
            </a:r>
          </a:p>
          <a:p>
            <a:pPr lvl="2">
              <a:buFontTx/>
              <a:buChar char="•"/>
              <a:defRPr/>
            </a:pPr>
            <a:r>
              <a:rPr lang="en-US" sz="2300" b="1" dirty="0">
                <a:latin typeface="+mn-lt"/>
              </a:rPr>
              <a:t>Qualified retirement accounts</a:t>
            </a:r>
          </a:p>
          <a:p>
            <a:pPr>
              <a:buFontTx/>
              <a:buChar char="•"/>
              <a:defRPr/>
            </a:pPr>
            <a:endParaRPr lang="en-US" sz="2300" b="1" dirty="0">
              <a:latin typeface="+mn-lt"/>
            </a:endParaRPr>
          </a:p>
          <a:p>
            <a:pPr lvl="2">
              <a:buFontTx/>
              <a:buChar char="•"/>
              <a:defRPr/>
            </a:pPr>
            <a:endParaRPr lang="en-US" sz="2300" dirty="0"/>
          </a:p>
        </p:txBody>
      </p:sp>
      <p:sp>
        <p:nvSpPr>
          <p:cNvPr id="1448964" name="Text Box 4"/>
          <p:cNvSpPr txBox="1">
            <a:spLocks noChangeArrowheads="1"/>
          </p:cNvSpPr>
          <p:nvPr/>
        </p:nvSpPr>
        <p:spPr bwMode="auto">
          <a:xfrm>
            <a:off x="0" y="6605917"/>
            <a:ext cx="3200400" cy="446276"/>
          </a:xfrm>
          <a:prstGeom prst="rect">
            <a:avLst/>
          </a:prstGeom>
          <a:noFill/>
          <a:ln w="9525">
            <a:noFill/>
            <a:miter lim="800000"/>
            <a:headEnd/>
            <a:tailEnd/>
          </a:ln>
          <a:effectLst/>
        </p:spPr>
        <p:txBody>
          <a:bodyPr wrap="square">
            <a:spAutoFit/>
          </a:bodyPr>
          <a:lstStyle/>
          <a:p>
            <a:pPr lvl="1">
              <a:defRPr/>
            </a:pPr>
            <a:r>
              <a:rPr lang="en-US" sz="2300" b="1" i="1" dirty="0">
                <a:latin typeface="+mn-lt"/>
              </a:rPr>
              <a:t>	</a:t>
            </a:r>
          </a:p>
        </p:txBody>
      </p:sp>
      <p:sp>
        <p:nvSpPr>
          <p:cNvPr id="1448965" name="Text Box 5"/>
          <p:cNvSpPr txBox="1">
            <a:spLocks noChangeArrowheads="1"/>
          </p:cNvSpPr>
          <p:nvPr/>
        </p:nvSpPr>
        <p:spPr bwMode="auto">
          <a:xfrm>
            <a:off x="-1143000" y="5410200"/>
            <a:ext cx="12039600" cy="446276"/>
          </a:xfrm>
          <a:prstGeom prst="rect">
            <a:avLst/>
          </a:prstGeom>
          <a:noFill/>
          <a:ln w="9525">
            <a:noFill/>
            <a:miter lim="800000"/>
            <a:headEnd/>
            <a:tailEnd/>
          </a:ln>
          <a:effectLst/>
        </p:spPr>
        <p:txBody>
          <a:bodyPr wrap="square">
            <a:spAutoFit/>
          </a:bodyPr>
          <a:lstStyle/>
          <a:p>
            <a:pPr lvl="4">
              <a:defRPr/>
            </a:pPr>
            <a:r>
              <a:rPr lang="en-US" sz="2300" b="1" dirty="0"/>
              <a:t>   </a:t>
            </a:r>
          </a:p>
        </p:txBody>
      </p:sp>
      <p:sp>
        <p:nvSpPr>
          <p:cNvPr id="9"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8962"/>
                                        </p:tgtEl>
                                        <p:attrNameLst>
                                          <p:attrName>style.visibility</p:attrName>
                                        </p:attrNameLst>
                                      </p:cBhvr>
                                      <p:to>
                                        <p:strVal val="visible"/>
                                      </p:to>
                                    </p:set>
                                    <p:animEffect transition="in" filter="dissolve">
                                      <p:cBhvr>
                                        <p:cTn id="7" dur="500"/>
                                        <p:tgtEl>
                                          <p:spTgt spid="144896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448963">
                                            <p:txEl>
                                              <p:pRg st="1" end="1"/>
                                            </p:txEl>
                                          </p:spTgt>
                                        </p:tgtEl>
                                        <p:attrNameLst>
                                          <p:attrName>style.visibility</p:attrName>
                                        </p:attrNameLst>
                                      </p:cBhvr>
                                      <p:to>
                                        <p:strVal val="visible"/>
                                      </p:to>
                                    </p:set>
                                    <p:animEffect transition="in" filter="slide(fromBottom)">
                                      <p:cBhvr>
                                        <p:cTn id="12" dur="500"/>
                                        <p:tgtEl>
                                          <p:spTgt spid="1448963">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448963">
                                            <p:txEl>
                                              <p:pRg st="2" end="2"/>
                                            </p:txEl>
                                          </p:spTgt>
                                        </p:tgtEl>
                                        <p:attrNameLst>
                                          <p:attrName>style.visibility</p:attrName>
                                        </p:attrNameLst>
                                      </p:cBhvr>
                                      <p:to>
                                        <p:strVal val="visible"/>
                                      </p:to>
                                    </p:set>
                                    <p:animEffect transition="in" filter="slide(fromBottom)">
                                      <p:cBhvr>
                                        <p:cTn id="15" dur="500"/>
                                        <p:tgtEl>
                                          <p:spTgt spid="144896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448963">
                                            <p:txEl>
                                              <p:pRg st="3" end="3"/>
                                            </p:txEl>
                                          </p:spTgt>
                                        </p:tgtEl>
                                        <p:attrNameLst>
                                          <p:attrName>style.visibility</p:attrName>
                                        </p:attrNameLst>
                                      </p:cBhvr>
                                      <p:to>
                                        <p:strVal val="visible"/>
                                      </p:to>
                                    </p:set>
                                    <p:animEffect transition="in" filter="slide(fromBottom)">
                                      <p:cBhvr>
                                        <p:cTn id="20" dur="500"/>
                                        <p:tgtEl>
                                          <p:spTgt spid="1448963">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448963">
                                            <p:txEl>
                                              <p:pRg st="4" end="4"/>
                                            </p:txEl>
                                          </p:spTgt>
                                        </p:tgtEl>
                                        <p:attrNameLst>
                                          <p:attrName>style.visibility</p:attrName>
                                        </p:attrNameLst>
                                      </p:cBhvr>
                                      <p:to>
                                        <p:strVal val="visible"/>
                                      </p:to>
                                    </p:set>
                                    <p:animEffect transition="in" filter="slide(fromBottom)">
                                      <p:cBhvr>
                                        <p:cTn id="23" dur="500"/>
                                        <p:tgtEl>
                                          <p:spTgt spid="144896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1448964">
                                            <p:txEl>
                                              <p:pRg st="0" end="0"/>
                                            </p:txEl>
                                          </p:spTgt>
                                        </p:tgtEl>
                                        <p:attrNameLst>
                                          <p:attrName>style.visibility</p:attrName>
                                        </p:attrNameLst>
                                      </p:cBhvr>
                                      <p:to>
                                        <p:strVal val="visible"/>
                                      </p:to>
                                    </p:set>
                                    <p:animEffect transition="in" filter="slide(fromBottom)">
                                      <p:cBhvr>
                                        <p:cTn id="28" dur="500"/>
                                        <p:tgtEl>
                                          <p:spTgt spid="1448964">
                                            <p:txEl>
                                              <p:pRg st="0" end="0"/>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448963">
                                            <p:txEl>
                                              <p:pRg st="7" end="7"/>
                                            </p:txEl>
                                          </p:spTgt>
                                        </p:tgtEl>
                                        <p:attrNameLst>
                                          <p:attrName>style.visibility</p:attrName>
                                        </p:attrNameLst>
                                      </p:cBhvr>
                                      <p:to>
                                        <p:strVal val="visible"/>
                                      </p:to>
                                    </p:set>
                                    <p:animEffect transition="in" filter="slide(fromBottom)">
                                      <p:cBhvr>
                                        <p:cTn id="31" dur="500"/>
                                        <p:tgtEl>
                                          <p:spTgt spid="1448963">
                                            <p:txEl>
                                              <p:pRg st="7" end="7"/>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1448963">
                                            <p:txEl>
                                              <p:pRg st="8" end="8"/>
                                            </p:txEl>
                                          </p:spTgt>
                                        </p:tgtEl>
                                        <p:attrNameLst>
                                          <p:attrName>style.visibility</p:attrName>
                                        </p:attrNameLst>
                                      </p:cBhvr>
                                      <p:to>
                                        <p:strVal val="visible"/>
                                      </p:to>
                                    </p:set>
                                    <p:animEffect transition="in" filter="slide(fromBottom)">
                                      <p:cBhvr>
                                        <p:cTn id="34" dur="500"/>
                                        <p:tgtEl>
                                          <p:spTgt spid="1448963">
                                            <p:txEl>
                                              <p:pRg st="8" end="8"/>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1448963">
                                            <p:txEl>
                                              <p:pRg st="9" end="9"/>
                                            </p:txEl>
                                          </p:spTgt>
                                        </p:tgtEl>
                                        <p:attrNameLst>
                                          <p:attrName>style.visibility</p:attrName>
                                        </p:attrNameLst>
                                      </p:cBhvr>
                                      <p:to>
                                        <p:strVal val="visible"/>
                                      </p:to>
                                    </p:set>
                                    <p:animEffect transition="in" filter="slide(fromBottom)">
                                      <p:cBhvr>
                                        <p:cTn id="37" dur="500"/>
                                        <p:tgtEl>
                                          <p:spTgt spid="1448963">
                                            <p:txEl>
                                              <p:pRg st="9" end="9"/>
                                            </p:txEl>
                                          </p:spTgt>
                                        </p:tgtEl>
                                      </p:cBhvr>
                                    </p:animEffect>
                                  </p:childTnLst>
                                </p:cTn>
                              </p:par>
                              <p:par>
                                <p:cTn id="38" presetID="12" presetClass="entr" presetSubtype="4" fill="hold" nodeType="withEffect">
                                  <p:stCondLst>
                                    <p:cond delay="0"/>
                                  </p:stCondLst>
                                  <p:childTnLst>
                                    <p:set>
                                      <p:cBhvr>
                                        <p:cTn id="39" dur="1" fill="hold">
                                          <p:stCondLst>
                                            <p:cond delay="0"/>
                                          </p:stCondLst>
                                        </p:cTn>
                                        <p:tgtEl>
                                          <p:spTgt spid="1448963">
                                            <p:txEl>
                                              <p:pRg st="10" end="10"/>
                                            </p:txEl>
                                          </p:spTgt>
                                        </p:tgtEl>
                                        <p:attrNameLst>
                                          <p:attrName>style.visibility</p:attrName>
                                        </p:attrNameLst>
                                      </p:cBhvr>
                                      <p:to>
                                        <p:strVal val="visible"/>
                                      </p:to>
                                    </p:set>
                                    <p:animEffect transition="in" filter="slide(fromBottom)">
                                      <p:cBhvr>
                                        <p:cTn id="40" dur="500"/>
                                        <p:tgtEl>
                                          <p:spTgt spid="1448963">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1448965">
                                            <p:txEl>
                                              <p:pRg st="0" end="0"/>
                                            </p:txEl>
                                          </p:spTgt>
                                        </p:tgtEl>
                                        <p:attrNameLst>
                                          <p:attrName>style.visibility</p:attrName>
                                        </p:attrNameLst>
                                      </p:cBhvr>
                                      <p:to>
                                        <p:strVal val="visible"/>
                                      </p:to>
                                    </p:set>
                                    <p:animEffect transition="in" filter="slide(fromBottom)">
                                      <p:cBhvr>
                                        <p:cTn id="45" dur="500"/>
                                        <p:tgtEl>
                                          <p:spTgt spid="14489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896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SSI: INCOME – earned &amp; unearned</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31</a:t>
            </a:fld>
            <a:endParaRPr lang="en-US"/>
          </a:p>
        </p:txBody>
      </p:sp>
      <p:sp>
        <p:nvSpPr>
          <p:cNvPr id="4" name="Content Placeholder 3"/>
          <p:cNvSpPr>
            <a:spLocks noGrp="1"/>
          </p:cNvSpPr>
          <p:nvPr>
            <p:ph sz="quarter" idx="1"/>
          </p:nvPr>
        </p:nvSpPr>
        <p:spPr/>
        <p:txBody>
          <a:bodyPr/>
          <a:lstStyle/>
          <a:p>
            <a:pPr>
              <a:buFontTx/>
              <a:buChar char="•"/>
              <a:defRPr/>
            </a:pPr>
            <a:r>
              <a:rPr lang="en-US" sz="2300" b="1" dirty="0"/>
              <a:t> INCOME:</a:t>
            </a:r>
          </a:p>
          <a:p>
            <a:pPr lvl="1">
              <a:buFontTx/>
              <a:buChar char="•"/>
              <a:defRPr/>
            </a:pPr>
            <a:r>
              <a:rPr lang="en-US" sz="2300" b="1" dirty="0"/>
              <a:t>   Between 18 - 22 y/o &amp; Full time Student exemption </a:t>
            </a:r>
          </a:p>
          <a:p>
            <a:pPr lvl="7">
              <a:buFontTx/>
              <a:buChar char="•"/>
              <a:defRPr/>
            </a:pPr>
            <a:r>
              <a:rPr lang="en-US" sz="2300" b="1" dirty="0">
                <a:solidFill>
                  <a:srgbClr val="FF1D1D"/>
                </a:solidFill>
              </a:rPr>
              <a:t>2022= $ 8230/</a:t>
            </a:r>
            <a:r>
              <a:rPr lang="en-US" sz="2300" b="1" dirty="0" err="1">
                <a:solidFill>
                  <a:srgbClr val="FF1D1D"/>
                </a:solidFill>
              </a:rPr>
              <a:t>yr</a:t>
            </a:r>
            <a:endParaRPr lang="en-US" sz="2300" b="1" dirty="0">
              <a:solidFill>
                <a:srgbClr val="FF1D1D"/>
              </a:solidFill>
            </a:endParaRPr>
          </a:p>
          <a:p>
            <a:pPr marL="2423160" lvl="7" indent="0">
              <a:buNone/>
              <a:defRPr/>
            </a:pPr>
            <a:endParaRPr lang="en-US" sz="2300" b="1" dirty="0">
              <a:solidFill>
                <a:srgbClr val="FF1D1D"/>
              </a:solidFill>
            </a:endParaRPr>
          </a:p>
          <a:p>
            <a:pPr lvl="1">
              <a:buFontTx/>
              <a:buChar char="•"/>
              <a:defRPr/>
            </a:pPr>
            <a:r>
              <a:rPr lang="en-US" sz="2300" b="1" dirty="0"/>
              <a:t>    22 y/o + or Not full time Student - monthly   </a:t>
            </a:r>
          </a:p>
          <a:p>
            <a:pPr lvl="2">
              <a:buFontTx/>
              <a:buChar char="•"/>
              <a:defRPr/>
            </a:pPr>
            <a:r>
              <a:rPr lang="en-US" b="1" dirty="0"/>
              <a:t>   First $85 ok </a:t>
            </a:r>
          </a:p>
          <a:p>
            <a:pPr lvl="2">
              <a:buFontTx/>
              <a:buChar char="•"/>
              <a:defRPr/>
            </a:pPr>
            <a:r>
              <a:rPr lang="en-US" b="1" dirty="0"/>
              <a:t>then for every $2  earned, they subtract  $1 SSI</a:t>
            </a:r>
          </a:p>
          <a:p>
            <a:pPr lvl="2">
              <a:buFontTx/>
              <a:buChar char="•"/>
              <a:defRPr/>
            </a:pPr>
            <a:endParaRPr lang="en-US" b="1" dirty="0"/>
          </a:p>
          <a:p>
            <a:pPr marL="685800" lvl="2" indent="0">
              <a:buNone/>
              <a:defRPr/>
            </a:pPr>
            <a:endParaRPr lang="en-US" b="1"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77316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SSI - ASSETS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32</a:t>
            </a:fld>
            <a:endParaRPr lang="en-US"/>
          </a:p>
        </p:txBody>
      </p:sp>
      <p:sp>
        <p:nvSpPr>
          <p:cNvPr id="4" name="Content Placeholder 3"/>
          <p:cNvSpPr>
            <a:spLocks noGrp="1"/>
          </p:cNvSpPr>
          <p:nvPr>
            <p:ph sz="quarter" idx="1"/>
          </p:nvPr>
        </p:nvSpPr>
        <p:spPr/>
        <p:txBody>
          <a:bodyPr/>
          <a:lstStyle/>
          <a:p>
            <a:r>
              <a:rPr lang="en-US" dirty="0"/>
              <a:t>ASSETS:</a:t>
            </a:r>
          </a:p>
          <a:p>
            <a:pPr lvl="1"/>
            <a:r>
              <a:rPr lang="en-US" dirty="0"/>
              <a:t>One single person – 18 or older, ALLOWED:</a:t>
            </a:r>
          </a:p>
          <a:p>
            <a:pPr lvl="2"/>
            <a:r>
              <a:rPr lang="en-US" dirty="0"/>
              <a:t>Home that you live in</a:t>
            </a:r>
          </a:p>
          <a:p>
            <a:pPr lvl="2"/>
            <a:r>
              <a:rPr lang="en-US" dirty="0"/>
              <a:t>One car – any value</a:t>
            </a:r>
          </a:p>
          <a:p>
            <a:pPr lvl="2"/>
            <a:r>
              <a:rPr lang="en-US" dirty="0"/>
              <a:t>Less than $2,000 (checking, savings, stocks, bonds, IRA, C/D, money market, 401K, cash value of life insurance – if you are the owner, savings bonds, brokerage accounts)</a:t>
            </a:r>
          </a:p>
          <a:p>
            <a:pPr lvl="2"/>
            <a:endParaRPr lang="en-US" dirty="0"/>
          </a:p>
          <a:p>
            <a:pPr marL="685800" lvl="2" indent="0">
              <a:buNone/>
            </a:pPr>
            <a:r>
              <a:rPr lang="en-US" dirty="0">
                <a:solidFill>
                  <a:srgbClr val="FF0000"/>
                </a:solidFill>
              </a:rPr>
              <a:t>***** Three year look back *****</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916238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80ED-2791-4641-BD30-87B48FB963F9}"/>
              </a:ext>
            </a:extLst>
          </p:cNvPr>
          <p:cNvSpPr>
            <a:spLocks noGrp="1"/>
          </p:cNvSpPr>
          <p:nvPr>
            <p:ph type="title"/>
          </p:nvPr>
        </p:nvSpPr>
        <p:spPr/>
        <p:txBody>
          <a:bodyPr/>
          <a:lstStyle/>
          <a:p>
            <a:r>
              <a:rPr lang="en-US" dirty="0"/>
              <a:t>SSI - Assets</a:t>
            </a:r>
          </a:p>
        </p:txBody>
      </p:sp>
      <p:sp>
        <p:nvSpPr>
          <p:cNvPr id="3" name="Slide Number Placeholder 2">
            <a:extLst>
              <a:ext uri="{FF2B5EF4-FFF2-40B4-BE49-F238E27FC236}">
                <a16:creationId xmlns:a16="http://schemas.microsoft.com/office/drawing/2014/main" id="{288FAD11-7F83-460A-9ECD-406FEC3F285A}"/>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33</a:t>
            </a:fld>
            <a:endParaRPr lang="en-US"/>
          </a:p>
        </p:txBody>
      </p:sp>
      <p:sp>
        <p:nvSpPr>
          <p:cNvPr id="4" name="Content Placeholder 3">
            <a:extLst>
              <a:ext uri="{FF2B5EF4-FFF2-40B4-BE49-F238E27FC236}">
                <a16:creationId xmlns:a16="http://schemas.microsoft.com/office/drawing/2014/main" id="{04201BBD-8E4C-453B-B31C-CC3EEE2D95F8}"/>
              </a:ext>
            </a:extLst>
          </p:cNvPr>
          <p:cNvSpPr>
            <a:spLocks noGrp="1"/>
          </p:cNvSpPr>
          <p:nvPr>
            <p:ph sz="quarter" idx="1"/>
          </p:nvPr>
        </p:nvSpPr>
        <p:spPr/>
        <p:txBody>
          <a:bodyPr>
            <a:normAutofit fontScale="77500" lnSpcReduction="20000"/>
          </a:bodyPr>
          <a:lstStyle/>
          <a:p>
            <a:pPr marL="0" indent="0">
              <a:buNone/>
            </a:pPr>
            <a:r>
              <a:rPr lang="en-US" dirty="0"/>
              <a:t>Certain assets are exempt:</a:t>
            </a:r>
          </a:p>
          <a:p>
            <a:pPr>
              <a:buFontTx/>
              <a:buChar char="-"/>
            </a:pPr>
            <a:r>
              <a:rPr lang="en-US" dirty="0"/>
              <a:t>Household goods &amp; personal effects</a:t>
            </a:r>
          </a:p>
          <a:p>
            <a:pPr>
              <a:buFontTx/>
              <a:buChar char="-"/>
            </a:pPr>
            <a:r>
              <a:rPr lang="en-US" dirty="0"/>
              <a:t>Medical devices and adaptive equipment</a:t>
            </a:r>
          </a:p>
          <a:p>
            <a:pPr>
              <a:buFontTx/>
              <a:buChar char="-"/>
            </a:pPr>
            <a:r>
              <a:rPr lang="en-US" dirty="0"/>
              <a:t>House you live in</a:t>
            </a:r>
          </a:p>
          <a:p>
            <a:pPr>
              <a:buFontTx/>
              <a:buChar char="-"/>
            </a:pPr>
            <a:r>
              <a:rPr lang="en-US" dirty="0"/>
              <a:t>One car</a:t>
            </a:r>
          </a:p>
          <a:p>
            <a:pPr>
              <a:buFontTx/>
              <a:buChar char="-"/>
            </a:pPr>
            <a:r>
              <a:rPr lang="en-US" dirty="0"/>
              <a:t>Cash value of Life Insurance-&gt; ONLY IF the Face value of all policies on an individual does not exceed $1,500. </a:t>
            </a:r>
          </a:p>
          <a:p>
            <a:pPr>
              <a:buFontTx/>
              <a:buChar char="-"/>
            </a:pPr>
            <a:r>
              <a:rPr lang="en-US" dirty="0"/>
              <a:t>ABLE account</a:t>
            </a:r>
          </a:p>
          <a:p>
            <a:pPr>
              <a:buFontTx/>
              <a:buChar char="-"/>
            </a:pPr>
            <a:r>
              <a:rPr lang="en-US" dirty="0"/>
              <a:t>Coverdell account</a:t>
            </a:r>
          </a:p>
          <a:p>
            <a:pPr>
              <a:buFontTx/>
              <a:buChar char="-"/>
            </a:pPr>
            <a:r>
              <a:rPr lang="en-US" dirty="0"/>
              <a:t>Certain educational grants</a:t>
            </a:r>
          </a:p>
          <a:p>
            <a:pPr>
              <a:buFontTx/>
              <a:buChar char="-"/>
            </a:pPr>
            <a:r>
              <a:rPr lang="en-US" dirty="0"/>
              <a:t>Assets held inside a correctly written special needs trust</a:t>
            </a:r>
          </a:p>
          <a:p>
            <a:pPr marL="0" indent="0">
              <a:buNone/>
            </a:pPr>
            <a:r>
              <a:rPr lang="en-US" dirty="0"/>
              <a:t>TO NAME A FEW………</a:t>
            </a:r>
          </a:p>
          <a:p>
            <a:pPr>
              <a:buFontTx/>
              <a:buChar char="-"/>
            </a:pPr>
            <a:endParaRPr lang="en-US" dirty="0"/>
          </a:p>
        </p:txBody>
      </p:sp>
    </p:spTree>
    <p:extLst>
      <p:ext uri="{BB962C8B-B14F-4D97-AF65-F5344CB8AC3E}">
        <p14:creationId xmlns:p14="http://schemas.microsoft.com/office/powerpoint/2010/main" val="7311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 calcmode="lin" valueType="num">
                                      <p:cBhvr>
                                        <p:cTn id="61"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62"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63"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64"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Rectangle 2"/>
          <p:cNvSpPr>
            <a:spLocks noGrp="1" noChangeArrowheads="1"/>
          </p:cNvSpPr>
          <p:nvPr>
            <p:ph type="title"/>
          </p:nvPr>
        </p:nvSpPr>
        <p:spPr/>
        <p:txBody>
          <a:bodyPr>
            <a:normAutofit fontScale="90000"/>
          </a:bodyPr>
          <a:lstStyle/>
          <a:p>
            <a:pPr eaLnBrk="1" hangingPunct="1">
              <a:defRPr/>
            </a:pPr>
            <a:r>
              <a:rPr lang="en-US" sz="6000" dirty="0"/>
              <a:t>SSI – Living Arrangements</a:t>
            </a:r>
          </a:p>
        </p:txBody>
      </p:sp>
      <p:sp>
        <p:nvSpPr>
          <p:cNvPr id="6" name="Slide Number Placeholder 5"/>
          <p:cNvSpPr>
            <a:spLocks noGrp="1"/>
          </p:cNvSpPr>
          <p:nvPr>
            <p:ph type="sldNum" sz="quarter" idx="12"/>
          </p:nvPr>
        </p:nvSpPr>
        <p:spPr/>
        <p:txBody>
          <a:bodyPr>
            <a:normAutofit fontScale="85000" lnSpcReduction="20000"/>
          </a:bodyPr>
          <a:lstStyle/>
          <a:p>
            <a:pPr>
              <a:defRPr/>
            </a:pPr>
            <a:fld id="{C97CFCDF-752A-47A5-B138-50DBA5A019F4}" type="slidenum">
              <a:rPr lang="en-US"/>
              <a:pPr>
                <a:defRPr/>
              </a:pPr>
              <a:t>34</a:t>
            </a:fld>
            <a:endParaRPr lang="en-US"/>
          </a:p>
        </p:txBody>
      </p:sp>
      <p:sp>
        <p:nvSpPr>
          <p:cNvPr id="1451011" name="Rectangle 3"/>
          <p:cNvSpPr>
            <a:spLocks noGrp="1" noChangeArrowheads="1"/>
          </p:cNvSpPr>
          <p:nvPr>
            <p:ph sz="quarter" idx="1"/>
          </p:nvPr>
        </p:nvSpPr>
        <p:spPr>
          <a:xfrm>
            <a:off x="990600" y="1676400"/>
            <a:ext cx="7848600" cy="4495800"/>
          </a:xfrm>
        </p:spPr>
        <p:txBody>
          <a:bodyPr>
            <a:normAutofit fontScale="70000" lnSpcReduction="20000"/>
          </a:bodyPr>
          <a:lstStyle/>
          <a:p>
            <a:pPr lvl="1">
              <a:defRPr/>
            </a:pPr>
            <a:endParaRPr lang="en-US" sz="2300" b="1" dirty="0"/>
          </a:p>
          <a:p>
            <a:r>
              <a:rPr lang="en-US" dirty="0"/>
              <a:t>Living arrangement = where you live and who pays for your food and shelter items.  </a:t>
            </a:r>
          </a:p>
          <a:p>
            <a:r>
              <a:rPr lang="en-US" dirty="0"/>
              <a:t>SSI benefits may be reduced because of the living arrangement when any of the following apply:</a:t>
            </a:r>
          </a:p>
          <a:p>
            <a:pPr lvl="1"/>
            <a:r>
              <a:rPr lang="en-US" dirty="0"/>
              <a:t>You live in </a:t>
            </a:r>
            <a:r>
              <a:rPr lang="en-US" i="1" dirty="0"/>
              <a:t>another</a:t>
            </a:r>
            <a:r>
              <a:rPr lang="en-US" dirty="0"/>
              <a:t> person's home and pay less than your fair share of the food or housing costs.</a:t>
            </a:r>
          </a:p>
          <a:p>
            <a:pPr lvl="1"/>
            <a:r>
              <a:rPr lang="en-US" dirty="0"/>
              <a:t>You live in your own home and someone else is paying for all or part of your food, rent, mortgage, or utility expenses.</a:t>
            </a:r>
          </a:p>
          <a:p>
            <a:pPr lvl="1"/>
            <a:r>
              <a:rPr lang="en-US" dirty="0"/>
              <a:t>You live in a private or public hospital or nursing home for the whole month and Medicare pays for over one-half of the cost of your care.</a:t>
            </a:r>
          </a:p>
          <a:p>
            <a:pPr lvl="1"/>
            <a:r>
              <a:rPr lang="en-US" dirty="0"/>
              <a:t>You live in an institution run by a federal, state, or local government for the whole month.</a:t>
            </a:r>
          </a:p>
          <a:p>
            <a:pPr lvl="1"/>
            <a:r>
              <a:rPr lang="en-US" dirty="0"/>
              <a:t>You are a minor child living in a medical treatment facility for the whole month and private insurance or  Medicaid, or both, pays over half your bill.</a:t>
            </a:r>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51011">
                                            <p:txEl>
                                              <p:pRg st="1" end="1"/>
                                            </p:txEl>
                                          </p:spTgt>
                                        </p:tgtEl>
                                        <p:attrNameLst>
                                          <p:attrName>style.visibility</p:attrName>
                                        </p:attrNameLst>
                                      </p:cBhvr>
                                      <p:to>
                                        <p:strVal val="visible"/>
                                      </p:to>
                                    </p:set>
                                    <p:animEffect transition="in" filter="slide(fromBottom)">
                                      <p:cBhvr>
                                        <p:cTn id="7" dur="500"/>
                                        <p:tgtEl>
                                          <p:spTgt spid="14510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451011">
                                            <p:txEl>
                                              <p:pRg st="2" end="2"/>
                                            </p:txEl>
                                          </p:spTgt>
                                        </p:tgtEl>
                                        <p:attrNameLst>
                                          <p:attrName>style.visibility</p:attrName>
                                        </p:attrNameLst>
                                      </p:cBhvr>
                                      <p:to>
                                        <p:strVal val="visible"/>
                                      </p:to>
                                    </p:set>
                                    <p:animEffect transition="in" filter="slide(fromBottom)">
                                      <p:cBhvr>
                                        <p:cTn id="12" dur="500"/>
                                        <p:tgtEl>
                                          <p:spTgt spid="14510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451011">
                                            <p:txEl>
                                              <p:pRg st="3" end="3"/>
                                            </p:txEl>
                                          </p:spTgt>
                                        </p:tgtEl>
                                        <p:attrNameLst>
                                          <p:attrName>style.visibility</p:attrName>
                                        </p:attrNameLst>
                                      </p:cBhvr>
                                      <p:to>
                                        <p:strVal val="visible"/>
                                      </p:to>
                                    </p:set>
                                    <p:animEffect transition="in" filter="slide(fromBottom)">
                                      <p:cBhvr>
                                        <p:cTn id="17" dur="500"/>
                                        <p:tgtEl>
                                          <p:spTgt spid="14510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451011">
                                            <p:txEl>
                                              <p:pRg st="4" end="4"/>
                                            </p:txEl>
                                          </p:spTgt>
                                        </p:tgtEl>
                                        <p:attrNameLst>
                                          <p:attrName>style.visibility</p:attrName>
                                        </p:attrNameLst>
                                      </p:cBhvr>
                                      <p:to>
                                        <p:strVal val="visible"/>
                                      </p:to>
                                    </p:set>
                                    <p:animEffect transition="in" filter="slide(fromBottom)">
                                      <p:cBhvr>
                                        <p:cTn id="22" dur="500"/>
                                        <p:tgtEl>
                                          <p:spTgt spid="1451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451011">
                                            <p:txEl>
                                              <p:pRg st="5" end="5"/>
                                            </p:txEl>
                                          </p:spTgt>
                                        </p:tgtEl>
                                        <p:attrNameLst>
                                          <p:attrName>style.visibility</p:attrName>
                                        </p:attrNameLst>
                                      </p:cBhvr>
                                      <p:to>
                                        <p:strVal val="visible"/>
                                      </p:to>
                                    </p:set>
                                    <p:animEffect transition="in" filter="slide(fromBottom)">
                                      <p:cBhvr>
                                        <p:cTn id="27" dur="500"/>
                                        <p:tgtEl>
                                          <p:spTgt spid="1451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451011">
                                            <p:txEl>
                                              <p:pRg st="6" end="6"/>
                                            </p:txEl>
                                          </p:spTgt>
                                        </p:tgtEl>
                                        <p:attrNameLst>
                                          <p:attrName>style.visibility</p:attrName>
                                        </p:attrNameLst>
                                      </p:cBhvr>
                                      <p:to>
                                        <p:strVal val="visible"/>
                                      </p:to>
                                    </p:set>
                                    <p:animEffect transition="in" filter="slide(fromBottom)">
                                      <p:cBhvr>
                                        <p:cTn id="32" dur="500"/>
                                        <p:tgtEl>
                                          <p:spTgt spid="14510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451011">
                                            <p:txEl>
                                              <p:pRg st="7" end="7"/>
                                            </p:txEl>
                                          </p:spTgt>
                                        </p:tgtEl>
                                        <p:attrNameLst>
                                          <p:attrName>style.visibility</p:attrName>
                                        </p:attrNameLst>
                                      </p:cBhvr>
                                      <p:to>
                                        <p:strVal val="visible"/>
                                      </p:to>
                                    </p:set>
                                    <p:animEffect transition="in" filter="slide(fromBottom)">
                                      <p:cBhvr>
                                        <p:cTn id="37" dur="500"/>
                                        <p:tgtEl>
                                          <p:spTgt spid="1451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Rectangle 2"/>
          <p:cNvSpPr>
            <a:spLocks noGrp="1" noChangeArrowheads="1"/>
          </p:cNvSpPr>
          <p:nvPr>
            <p:ph type="title"/>
          </p:nvPr>
        </p:nvSpPr>
        <p:spPr/>
        <p:txBody>
          <a:bodyPr>
            <a:normAutofit fontScale="90000"/>
          </a:bodyPr>
          <a:lstStyle/>
          <a:p>
            <a:pPr eaLnBrk="1" hangingPunct="1">
              <a:defRPr/>
            </a:pPr>
            <a:r>
              <a:rPr lang="en-US" sz="6000" dirty="0"/>
              <a:t>SSI</a:t>
            </a:r>
          </a:p>
        </p:txBody>
      </p:sp>
      <p:sp>
        <p:nvSpPr>
          <p:cNvPr id="6" name="Slide Number Placeholder 5"/>
          <p:cNvSpPr>
            <a:spLocks noGrp="1"/>
          </p:cNvSpPr>
          <p:nvPr>
            <p:ph type="sldNum" sz="quarter" idx="12"/>
          </p:nvPr>
        </p:nvSpPr>
        <p:spPr/>
        <p:txBody>
          <a:bodyPr>
            <a:normAutofit fontScale="85000" lnSpcReduction="20000"/>
          </a:bodyPr>
          <a:lstStyle/>
          <a:p>
            <a:pPr>
              <a:defRPr/>
            </a:pPr>
            <a:fld id="{C97CFCDF-752A-47A5-B138-50DBA5A019F4}" type="slidenum">
              <a:rPr lang="en-US"/>
              <a:pPr>
                <a:defRPr/>
              </a:pPr>
              <a:t>35</a:t>
            </a:fld>
            <a:endParaRPr lang="en-US"/>
          </a:p>
        </p:txBody>
      </p:sp>
      <p:sp>
        <p:nvSpPr>
          <p:cNvPr id="1451011" name="Rectangle 3"/>
          <p:cNvSpPr>
            <a:spLocks noGrp="1" noChangeArrowheads="1"/>
          </p:cNvSpPr>
          <p:nvPr>
            <p:ph sz="quarter" idx="1"/>
          </p:nvPr>
        </p:nvSpPr>
        <p:spPr>
          <a:xfrm>
            <a:off x="990600" y="1676400"/>
            <a:ext cx="7848600" cy="5029200"/>
          </a:xfrm>
        </p:spPr>
        <p:txBody>
          <a:bodyPr>
            <a:normAutofit/>
          </a:bodyPr>
          <a:lstStyle/>
          <a:p>
            <a:pPr eaLnBrk="1" hangingPunct="1">
              <a:defRPr/>
            </a:pPr>
            <a:r>
              <a:rPr lang="en-US" sz="2600" b="1" dirty="0"/>
              <a:t>Living Arrangements</a:t>
            </a:r>
          </a:p>
          <a:p>
            <a:pPr lvl="1" eaLnBrk="1" hangingPunct="1">
              <a:buFontTx/>
              <a:buChar char="•"/>
              <a:defRPr/>
            </a:pPr>
            <a:r>
              <a:rPr lang="en-US" b="1" dirty="0"/>
              <a:t>Living with another = loss of 1/3 (</a:t>
            </a:r>
            <a:r>
              <a:rPr lang="en-US" b="1" dirty="0">
                <a:solidFill>
                  <a:srgbClr val="FF0000"/>
                </a:solidFill>
              </a:rPr>
              <a:t>$560.67 in 2022</a:t>
            </a:r>
            <a:r>
              <a:rPr lang="en-US" b="1" dirty="0"/>
              <a:t>)</a:t>
            </a:r>
          </a:p>
          <a:p>
            <a:pPr lvl="1" eaLnBrk="1" hangingPunct="1">
              <a:buFontTx/>
              <a:buChar char="•"/>
              <a:defRPr/>
            </a:pPr>
            <a:r>
              <a:rPr lang="en-US" b="1" dirty="0"/>
              <a:t>Living in OWN household</a:t>
            </a:r>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1034" name="Picture 10" descr="C:\Users\Zach\AppData\Local\Microsoft\Windows\Temporary Internet Files\Content.IE5\TLAM63HG\MC900434403[1].wmf"/>
          <p:cNvPicPr>
            <a:picLocks noChangeAspect="1" noChangeArrowheads="1"/>
          </p:cNvPicPr>
          <p:nvPr/>
        </p:nvPicPr>
        <p:blipFill>
          <a:blip r:embed="rId3" cstate="print"/>
          <a:srcRect/>
          <a:stretch>
            <a:fillRect/>
          </a:stretch>
        </p:blipFill>
        <p:spPr bwMode="auto">
          <a:xfrm>
            <a:off x="3581400" y="3276600"/>
            <a:ext cx="2304060" cy="32278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1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451011">
                                            <p:txEl>
                                              <p:pRg st="1" end="1"/>
                                            </p:txEl>
                                          </p:spTgt>
                                        </p:tgtEl>
                                        <p:attrNameLst>
                                          <p:attrName>style.visibility</p:attrName>
                                        </p:attrNameLst>
                                      </p:cBhvr>
                                      <p:to>
                                        <p:strVal val="visible"/>
                                      </p:to>
                                    </p:set>
                                    <p:animEffect transition="in" filter="slide(fromBottom)">
                                      <p:cBhvr>
                                        <p:cTn id="11" dur="500"/>
                                        <p:tgtEl>
                                          <p:spTgt spid="145101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451011">
                                            <p:txEl>
                                              <p:pRg st="2" end="2"/>
                                            </p:txEl>
                                          </p:spTgt>
                                        </p:tgtEl>
                                        <p:attrNameLst>
                                          <p:attrName>style.visibility</p:attrName>
                                        </p:attrNameLst>
                                      </p:cBhvr>
                                      <p:to>
                                        <p:strVal val="visible"/>
                                      </p:to>
                                    </p:set>
                                    <p:animEffect transition="in" filter="slide(fromBottom)">
                                      <p:cBhvr>
                                        <p:cTn id="16" dur="500"/>
                                        <p:tgtEl>
                                          <p:spTgt spid="14510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anim from="(-#ppt_w/2)" to="(#ppt_x)" calcmode="lin" valueType="num">
                                      <p:cBhvr>
                                        <p:cTn id="21" dur="600" fill="hold">
                                          <p:stCondLst>
                                            <p:cond delay="0"/>
                                          </p:stCondLst>
                                        </p:cTn>
                                        <p:tgtEl>
                                          <p:spTgt spid="1034"/>
                                        </p:tgtEl>
                                        <p:attrNameLst>
                                          <p:attrName>ppt_x</p:attrName>
                                        </p:attrNameLst>
                                      </p:cBhvr>
                                    </p:anim>
                                    <p:anim from="0" to="-1.0" calcmode="lin" valueType="num">
                                      <p:cBhvr>
                                        <p:cTn id="22" dur="200" decel="50000" autoRev="1" fill="hold">
                                          <p:stCondLst>
                                            <p:cond delay="600"/>
                                          </p:stCondLst>
                                        </p:cTn>
                                        <p:tgtEl>
                                          <p:spTgt spid="1034"/>
                                        </p:tgtEl>
                                        <p:attrNameLst>
                                          <p:attrName>xshear</p:attrName>
                                        </p:attrNameLst>
                                      </p:cBhvr>
                                    </p:anim>
                                    <p:animScale>
                                      <p:cBhvr>
                                        <p:cTn id="23" dur="200" decel="100000" autoRev="1" fill="hold">
                                          <p:stCondLst>
                                            <p:cond delay="600"/>
                                          </p:stCondLst>
                                        </p:cTn>
                                        <p:tgtEl>
                                          <p:spTgt spid="1034"/>
                                        </p:tgtEl>
                                      </p:cBhvr>
                                      <p:from x="100000" y="100000"/>
                                      <p:to x="80000" y="100000"/>
                                    </p:animScale>
                                    <p:anim by="(#ppt_h/3+#ppt_w*0.1)" calcmode="lin" valueType="num">
                                      <p:cBhvr additive="sum">
                                        <p:cTn id="24" dur="200" decel="100000" autoRev="1" fill="hold">
                                          <p:stCondLst>
                                            <p:cond delay="600"/>
                                          </p:stCondLst>
                                        </p:cTn>
                                        <p:tgtEl>
                                          <p:spTgt spid="103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SSI – Living Arrangements </a:t>
            </a:r>
            <a:r>
              <a:rPr lang="en-US" dirty="0" err="1"/>
              <a:t>Cont</a:t>
            </a:r>
            <a:r>
              <a:rPr lang="en-US" dirty="0"/>
              <a:t>’</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36</a:t>
            </a:fld>
            <a:endParaRPr lang="en-US"/>
          </a:p>
        </p:txBody>
      </p:sp>
      <p:sp>
        <p:nvSpPr>
          <p:cNvPr id="4" name="Content Placeholder 3"/>
          <p:cNvSpPr>
            <a:spLocks noGrp="1"/>
          </p:cNvSpPr>
          <p:nvPr>
            <p:ph sz="quarter" idx="1"/>
          </p:nvPr>
        </p:nvSpPr>
        <p:spPr/>
        <p:txBody>
          <a:bodyPr/>
          <a:lstStyle/>
          <a:p>
            <a:r>
              <a:rPr lang="en-US" dirty="0"/>
              <a:t>Rental arrangement -Needs BONAFIDE written rental agreement</a:t>
            </a:r>
          </a:p>
          <a:p>
            <a:r>
              <a:rPr lang="en-US" dirty="0"/>
              <a:t>Why wouldn’t everyone rent – get more $$$$  ?</a:t>
            </a:r>
          </a:p>
          <a:p>
            <a:pPr lvl="1"/>
            <a:r>
              <a:rPr lang="en-US" dirty="0"/>
              <a:t>Will the rental income cause a tax issue for the parent?</a:t>
            </a:r>
          </a:p>
          <a:p>
            <a:pPr marL="365760" lvl="1" indent="0">
              <a:buNone/>
            </a:pPr>
            <a:endParaRPr lang="en-US"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3988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SSI – Living Arrangements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37</a:t>
            </a:fld>
            <a:endParaRPr lang="en-US"/>
          </a:p>
        </p:txBody>
      </p:sp>
      <p:sp>
        <p:nvSpPr>
          <p:cNvPr id="4" name="Content Placeholder 3"/>
          <p:cNvSpPr>
            <a:spLocks noGrp="1"/>
          </p:cNvSpPr>
          <p:nvPr>
            <p:ph sz="quarter" idx="1"/>
          </p:nvPr>
        </p:nvSpPr>
        <p:spPr/>
        <p:txBody>
          <a:bodyPr/>
          <a:lstStyle/>
          <a:p>
            <a:r>
              <a:rPr lang="en-US" dirty="0"/>
              <a:t>FAIR SHARE</a:t>
            </a:r>
          </a:p>
          <a:p>
            <a:pPr lvl="1"/>
            <a:r>
              <a:rPr lang="en-US" dirty="0"/>
              <a:t>Get all </a:t>
            </a:r>
            <a:r>
              <a:rPr lang="en-US" u="sng" dirty="0"/>
              <a:t>necessary</a:t>
            </a:r>
            <a:r>
              <a:rPr lang="en-US" dirty="0"/>
              <a:t> household bills</a:t>
            </a:r>
          </a:p>
          <a:p>
            <a:pPr lvl="1"/>
            <a:r>
              <a:rPr lang="en-US" dirty="0"/>
              <a:t>Divide the monthly amount by number of people in the household</a:t>
            </a:r>
          </a:p>
          <a:p>
            <a:pPr lvl="2"/>
            <a:r>
              <a:rPr lang="en-US" dirty="0"/>
              <a:t>If the SSI recipient’s share is LESS than $841, he/she will get $841</a:t>
            </a:r>
          </a:p>
          <a:p>
            <a:pPr lvl="2"/>
            <a:r>
              <a:rPr lang="en-US" dirty="0"/>
              <a:t>If the SSI recipient’s share is MORE than $841, he/she is getting help &amp; will get the reduced amount of $560.67</a:t>
            </a:r>
          </a:p>
        </p:txBody>
      </p:sp>
    </p:spTree>
    <p:extLst>
      <p:ext uri="{BB962C8B-B14F-4D97-AF65-F5344CB8AC3E}">
        <p14:creationId xmlns:p14="http://schemas.microsoft.com/office/powerpoint/2010/main" val="7629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normAutofit fontScale="85000" lnSpcReduction="20000"/>
          </a:bodyPr>
          <a:lstStyle/>
          <a:p>
            <a:pPr>
              <a:defRPr/>
            </a:pPr>
            <a:fld id="{C4925DDD-A8DF-4961-A68E-96CEAD98ECA1}" type="slidenum">
              <a:rPr lang="en-US"/>
              <a:pPr>
                <a:defRPr/>
              </a:pPr>
              <a:t>38</a:t>
            </a:fld>
            <a:endParaRPr lang="en-US"/>
          </a:p>
        </p:txBody>
      </p:sp>
      <p:sp>
        <p:nvSpPr>
          <p:cNvPr id="1444867" name="Rectangle 3"/>
          <p:cNvSpPr>
            <a:spLocks noGrp="1" noChangeArrowheads="1"/>
          </p:cNvSpPr>
          <p:nvPr>
            <p:ph sz="quarter" idx="1"/>
          </p:nvPr>
        </p:nvSpPr>
        <p:spPr>
          <a:xfrm>
            <a:off x="2667000" y="1600200"/>
            <a:ext cx="3810000" cy="1524000"/>
          </a:xfrm>
          <a:prstGeom prst="triangle">
            <a:avLst>
              <a:gd name="adj" fmla="val 50000"/>
            </a:avLst>
          </a:prstGeom>
          <a:solidFill>
            <a:srgbClr val="FFFFFF"/>
          </a:solidFill>
          <a:ln>
            <a:solidFill>
              <a:srgbClr val="000000"/>
            </a:solidFill>
          </a:ln>
        </p:spPr>
        <p:txBody>
          <a:bodyPr/>
          <a:lstStyle/>
          <a:p>
            <a:pPr algn="ctr" eaLnBrk="1" hangingPunct="1">
              <a:lnSpc>
                <a:spcPct val="90000"/>
              </a:lnSpc>
              <a:buFontTx/>
              <a:buNone/>
              <a:defRPr/>
            </a:pPr>
            <a:endParaRPr lang="en-US" dirty="0">
              <a:effectLst>
                <a:outerShdw blurRad="38100" dist="38100" dir="2700000" algn="tl">
                  <a:srgbClr val="C0C0C0"/>
                </a:outerShdw>
              </a:effectLst>
            </a:endParaRPr>
          </a:p>
        </p:txBody>
      </p:sp>
      <p:sp>
        <p:nvSpPr>
          <p:cNvPr id="1444868" name="Text Box 4">
            <a:hlinkClick r:id="" action="ppaction://hlinkshowjump?jump=nextslide"/>
          </p:cNvPr>
          <p:cNvSpPr txBox="1">
            <a:spLocks noChangeArrowheads="1"/>
          </p:cNvSpPr>
          <p:nvPr/>
        </p:nvSpPr>
        <p:spPr bwMode="auto">
          <a:xfrm>
            <a:off x="2667000" y="3124200"/>
            <a:ext cx="1905000" cy="1600200"/>
          </a:xfrm>
          <a:prstGeom prst="rect">
            <a:avLst/>
          </a:prstGeom>
          <a:solidFill>
            <a:srgbClr val="FFFFFF"/>
          </a:solidFill>
          <a:ln w="9525">
            <a:solidFill>
              <a:srgbClr val="000000"/>
            </a:solidFill>
            <a:miter lim="800000"/>
            <a:headEnd/>
            <a:tailEnd/>
          </a:ln>
        </p:spPr>
        <p:txBody>
          <a:bodyPr/>
          <a:lstStyle/>
          <a:p>
            <a:endParaRPr lang="en-US" altLang="ja-JP" sz="2300" b="1">
              <a:latin typeface="+mn-lt"/>
              <a:ea typeface="MS Mincho" pitchFamily="49" charset="-128"/>
            </a:endParaRPr>
          </a:p>
          <a:p>
            <a:endParaRPr lang="en-US" altLang="ja-JP" sz="2300" b="1">
              <a:latin typeface="+mn-lt"/>
              <a:ea typeface="MS Mincho" pitchFamily="49" charset="-128"/>
            </a:endParaRPr>
          </a:p>
        </p:txBody>
      </p:sp>
      <p:sp>
        <p:nvSpPr>
          <p:cNvPr id="1444869" name="Text Box 5"/>
          <p:cNvSpPr txBox="1">
            <a:spLocks noChangeArrowheads="1"/>
          </p:cNvSpPr>
          <p:nvPr/>
        </p:nvSpPr>
        <p:spPr bwMode="auto">
          <a:xfrm>
            <a:off x="4572000" y="3124200"/>
            <a:ext cx="1905000" cy="1600200"/>
          </a:xfrm>
          <a:prstGeom prst="rect">
            <a:avLst/>
          </a:prstGeom>
          <a:solidFill>
            <a:srgbClr val="FFFFFF"/>
          </a:solidFill>
          <a:ln w="9525">
            <a:solidFill>
              <a:srgbClr val="000000"/>
            </a:solidFill>
            <a:miter lim="800000"/>
            <a:headEnd/>
            <a:tailEnd/>
          </a:ln>
        </p:spPr>
        <p:txBody>
          <a:bodyPr/>
          <a:lstStyle/>
          <a:p>
            <a:pPr algn="ctr"/>
            <a:endParaRPr lang="en-US" sz="2300" b="1">
              <a:latin typeface="+mn-lt"/>
              <a:ea typeface="MS Mincho" pitchFamily="49" charset="-128"/>
            </a:endParaRPr>
          </a:p>
          <a:p>
            <a:pPr algn="ctr"/>
            <a:endParaRPr lang="en-US" sz="2300" b="1">
              <a:latin typeface="+mn-lt"/>
              <a:ea typeface="MS Mincho" pitchFamily="49" charset="-128"/>
            </a:endParaRPr>
          </a:p>
          <a:p>
            <a:pPr algn="ctr"/>
            <a:endParaRPr lang="en-US" sz="2300" b="1">
              <a:latin typeface="+mn-lt"/>
              <a:ea typeface="MS Mincho" pitchFamily="49" charset="-128"/>
            </a:endParaRPr>
          </a:p>
          <a:p>
            <a:pPr algn="ctr"/>
            <a:endParaRPr lang="en-US" sz="2300" b="1">
              <a:latin typeface="+mn-lt"/>
              <a:ea typeface="MS Mincho" pitchFamily="49" charset="-128"/>
            </a:endParaRPr>
          </a:p>
        </p:txBody>
      </p:sp>
      <p:sp>
        <p:nvSpPr>
          <p:cNvPr id="1444870" name="Text Box 6"/>
          <p:cNvSpPr txBox="1">
            <a:spLocks noChangeArrowheads="1"/>
          </p:cNvSpPr>
          <p:nvPr/>
        </p:nvSpPr>
        <p:spPr bwMode="auto">
          <a:xfrm>
            <a:off x="2667000" y="4724400"/>
            <a:ext cx="1905000" cy="1600200"/>
          </a:xfrm>
          <a:prstGeom prst="rect">
            <a:avLst/>
          </a:prstGeom>
          <a:solidFill>
            <a:srgbClr val="FFFFFF"/>
          </a:solidFill>
          <a:ln w="9525">
            <a:solidFill>
              <a:srgbClr val="000000"/>
            </a:solidFill>
            <a:miter lim="800000"/>
            <a:headEnd/>
            <a:tailEnd/>
          </a:ln>
        </p:spPr>
        <p:txBody>
          <a:bodyPr/>
          <a:lstStyle/>
          <a:p>
            <a:pPr algn="ctr"/>
            <a:endParaRPr lang="en-US" altLang="ja-JP" sz="2300" b="1">
              <a:latin typeface="+mn-lt"/>
              <a:ea typeface="MS Mincho" pitchFamily="49" charset="-128"/>
            </a:endParaRPr>
          </a:p>
          <a:p>
            <a:pPr algn="ctr"/>
            <a:endParaRPr lang="en-US" sz="2300" b="1">
              <a:latin typeface="+mn-lt"/>
              <a:ea typeface="MS Mincho" pitchFamily="49" charset="-128"/>
            </a:endParaRPr>
          </a:p>
        </p:txBody>
      </p:sp>
      <p:sp>
        <p:nvSpPr>
          <p:cNvPr id="1444871" name="Text Box 7"/>
          <p:cNvSpPr txBox="1">
            <a:spLocks noChangeArrowheads="1"/>
          </p:cNvSpPr>
          <p:nvPr/>
        </p:nvSpPr>
        <p:spPr bwMode="auto">
          <a:xfrm>
            <a:off x="4572000" y="4724400"/>
            <a:ext cx="1905000" cy="1600200"/>
          </a:xfrm>
          <a:prstGeom prst="rect">
            <a:avLst/>
          </a:prstGeom>
          <a:solidFill>
            <a:srgbClr val="FFFFFF"/>
          </a:solidFill>
          <a:ln w="9525">
            <a:solidFill>
              <a:srgbClr val="000000"/>
            </a:solidFill>
            <a:miter lim="800000"/>
            <a:headEnd/>
            <a:tailEnd/>
          </a:ln>
        </p:spPr>
        <p:txBody>
          <a:bodyPr/>
          <a:lstStyle/>
          <a:p>
            <a:pPr algn="ctr"/>
            <a:endParaRPr lang="en-US" altLang="ja-JP" sz="2300" b="1" dirty="0">
              <a:latin typeface="+mn-lt"/>
              <a:ea typeface="MS Mincho" pitchFamily="49" charset="-128"/>
            </a:endParaRPr>
          </a:p>
          <a:p>
            <a:pPr algn="ctr"/>
            <a:endParaRPr lang="en-US" altLang="ja-JP" sz="2300" b="1" dirty="0">
              <a:latin typeface="+mn-lt"/>
              <a:ea typeface="MS Mincho" pitchFamily="49" charset="-128"/>
            </a:endParaRPr>
          </a:p>
          <a:p>
            <a:r>
              <a:rPr lang="en-US" sz="2300" b="1" dirty="0">
                <a:latin typeface="+mn-lt"/>
                <a:ea typeface="MS Mincho" pitchFamily="49" charset="-128"/>
              </a:rPr>
              <a:t>   </a:t>
            </a:r>
          </a:p>
          <a:p>
            <a:endParaRPr lang="en-US" sz="2300" b="1" dirty="0">
              <a:latin typeface="+mn-lt"/>
            </a:endParaRPr>
          </a:p>
        </p:txBody>
      </p:sp>
      <p:sp>
        <p:nvSpPr>
          <p:cNvPr id="1444872" name="Text Box 8"/>
          <p:cNvSpPr txBox="1">
            <a:spLocks noChangeArrowheads="1"/>
          </p:cNvSpPr>
          <p:nvPr/>
        </p:nvSpPr>
        <p:spPr bwMode="auto">
          <a:xfrm>
            <a:off x="2819400" y="3581400"/>
            <a:ext cx="1600200" cy="446276"/>
          </a:xfrm>
          <a:prstGeom prst="rect">
            <a:avLst/>
          </a:prstGeom>
          <a:solidFill>
            <a:schemeClr val="bg1"/>
          </a:solidFill>
          <a:ln w="9525">
            <a:noFill/>
            <a:miter lim="800000"/>
            <a:headEnd/>
            <a:tailEnd/>
          </a:ln>
        </p:spPr>
        <p:txBody>
          <a:bodyPr wrap="square">
            <a:spAutoFit/>
          </a:bodyPr>
          <a:lstStyle/>
          <a:p>
            <a:pPr algn="ctr">
              <a:spcBef>
                <a:spcPct val="50000"/>
              </a:spcBef>
            </a:pPr>
            <a:r>
              <a:rPr lang="en-US" sz="2300" b="1" dirty="0">
                <a:latin typeface="+mn-lt"/>
              </a:rPr>
              <a:t>SSA/SSDI</a:t>
            </a:r>
          </a:p>
        </p:txBody>
      </p:sp>
      <p:sp>
        <p:nvSpPr>
          <p:cNvPr id="1444873" name="Text Box 9"/>
          <p:cNvSpPr txBox="1">
            <a:spLocks noChangeArrowheads="1"/>
          </p:cNvSpPr>
          <p:nvPr/>
        </p:nvSpPr>
        <p:spPr bwMode="auto">
          <a:xfrm>
            <a:off x="4797348" y="3581400"/>
            <a:ext cx="1460656" cy="446276"/>
          </a:xfrm>
          <a:prstGeom prst="rect">
            <a:avLst/>
          </a:prstGeom>
          <a:solidFill>
            <a:schemeClr val="bg1"/>
          </a:solidFill>
          <a:ln w="9525">
            <a:noFill/>
            <a:miter lim="800000"/>
            <a:headEnd/>
            <a:tailEnd/>
          </a:ln>
        </p:spPr>
        <p:txBody>
          <a:bodyPr wrap="none">
            <a:spAutoFit/>
          </a:bodyPr>
          <a:lstStyle/>
          <a:p>
            <a:pPr algn="ctr"/>
            <a:r>
              <a:rPr lang="en-US" sz="2300" b="1">
                <a:latin typeface="+mn-lt"/>
              </a:rPr>
              <a:t>Medicare</a:t>
            </a:r>
          </a:p>
        </p:txBody>
      </p:sp>
      <p:sp>
        <p:nvSpPr>
          <p:cNvPr id="1444874" name="Text Box 10"/>
          <p:cNvSpPr txBox="1">
            <a:spLocks noChangeArrowheads="1"/>
          </p:cNvSpPr>
          <p:nvPr/>
        </p:nvSpPr>
        <p:spPr bwMode="auto">
          <a:xfrm>
            <a:off x="3188315" y="5257800"/>
            <a:ext cx="660758" cy="446276"/>
          </a:xfrm>
          <a:prstGeom prst="rect">
            <a:avLst/>
          </a:prstGeom>
          <a:solidFill>
            <a:schemeClr val="bg1"/>
          </a:solidFill>
          <a:ln w="9525">
            <a:noFill/>
            <a:miter lim="800000"/>
            <a:headEnd/>
            <a:tailEnd/>
          </a:ln>
        </p:spPr>
        <p:txBody>
          <a:bodyPr wrap="none">
            <a:spAutoFit/>
          </a:bodyPr>
          <a:lstStyle/>
          <a:p>
            <a:pPr algn="ctr"/>
            <a:r>
              <a:rPr lang="en-US" sz="2300" b="1">
                <a:latin typeface="+mn-lt"/>
              </a:rPr>
              <a:t>SSI</a:t>
            </a:r>
          </a:p>
        </p:txBody>
      </p:sp>
      <p:sp>
        <p:nvSpPr>
          <p:cNvPr id="1444875" name="Text Box 11"/>
          <p:cNvSpPr txBox="1">
            <a:spLocks noChangeArrowheads="1"/>
          </p:cNvSpPr>
          <p:nvPr/>
        </p:nvSpPr>
        <p:spPr bwMode="auto">
          <a:xfrm>
            <a:off x="4856170" y="5270500"/>
            <a:ext cx="1443024" cy="446276"/>
          </a:xfrm>
          <a:prstGeom prst="rect">
            <a:avLst/>
          </a:prstGeom>
          <a:solidFill>
            <a:schemeClr val="bg1"/>
          </a:solidFill>
          <a:ln w="9525">
            <a:noFill/>
            <a:miter lim="800000"/>
            <a:headEnd/>
            <a:tailEnd/>
          </a:ln>
        </p:spPr>
        <p:txBody>
          <a:bodyPr wrap="none">
            <a:spAutoFit/>
          </a:bodyPr>
          <a:lstStyle/>
          <a:p>
            <a:pPr algn="ctr"/>
            <a:r>
              <a:rPr lang="en-US" sz="2300" b="1">
                <a:latin typeface="+mn-lt"/>
              </a:rPr>
              <a:t>Medicaid</a:t>
            </a:r>
          </a:p>
        </p:txBody>
      </p:sp>
      <p:sp>
        <p:nvSpPr>
          <p:cNvPr id="1444876" name="Rectangle 12"/>
          <p:cNvSpPr>
            <a:spLocks noChangeArrowheads="1"/>
          </p:cNvSpPr>
          <p:nvPr/>
        </p:nvSpPr>
        <p:spPr bwMode="auto">
          <a:xfrm>
            <a:off x="3962400" y="4114800"/>
            <a:ext cx="1219200" cy="609600"/>
          </a:xfrm>
          <a:prstGeom prst="rect">
            <a:avLst/>
          </a:prstGeom>
          <a:solidFill>
            <a:schemeClr val="bg1"/>
          </a:solidFill>
          <a:ln w="9525">
            <a:solidFill>
              <a:schemeClr val="tx1"/>
            </a:solidFill>
            <a:miter lim="800000"/>
            <a:headEnd/>
            <a:tailEnd/>
          </a:ln>
        </p:spPr>
        <p:txBody>
          <a:bodyPr wrap="none" anchor="ctr"/>
          <a:lstStyle/>
          <a:p>
            <a:endParaRPr lang="en-US" sz="2300" b="1">
              <a:latin typeface="+mn-lt"/>
            </a:endParaRPr>
          </a:p>
        </p:txBody>
      </p:sp>
      <p:sp>
        <p:nvSpPr>
          <p:cNvPr id="1444877" name="Text Box 13"/>
          <p:cNvSpPr txBox="1">
            <a:spLocks noChangeArrowheads="1"/>
          </p:cNvSpPr>
          <p:nvPr/>
        </p:nvSpPr>
        <p:spPr bwMode="auto">
          <a:xfrm>
            <a:off x="3886200" y="4191000"/>
            <a:ext cx="1371600" cy="446276"/>
          </a:xfrm>
          <a:prstGeom prst="rect">
            <a:avLst/>
          </a:prstGeom>
          <a:noFill/>
          <a:ln w="9525">
            <a:noFill/>
            <a:miter lim="800000"/>
            <a:headEnd/>
            <a:tailEnd/>
          </a:ln>
          <a:effectLst/>
        </p:spPr>
        <p:txBody>
          <a:bodyPr wrap="square">
            <a:spAutoFit/>
          </a:bodyPr>
          <a:lstStyle/>
          <a:p>
            <a:pPr algn="ctr">
              <a:spcBef>
                <a:spcPct val="50000"/>
              </a:spcBef>
              <a:defRPr/>
            </a:pPr>
            <a:r>
              <a:rPr lang="en-US" sz="2300" b="1" dirty="0">
                <a:effectLst>
                  <a:outerShdw blurRad="38100" dist="38100" dir="2700000" algn="tl">
                    <a:srgbClr val="000000"/>
                  </a:outerShdw>
                </a:effectLst>
                <a:latin typeface="+mn-lt"/>
              </a:rPr>
              <a:t>FICA</a:t>
            </a:r>
          </a:p>
        </p:txBody>
      </p:sp>
      <p:sp>
        <p:nvSpPr>
          <p:cNvPr id="1444878" name="Rectangle 14"/>
          <p:cNvSpPr>
            <a:spLocks noChangeArrowheads="1"/>
          </p:cNvSpPr>
          <p:nvPr/>
        </p:nvSpPr>
        <p:spPr bwMode="auto">
          <a:xfrm>
            <a:off x="3581400" y="5715000"/>
            <a:ext cx="1981200" cy="609600"/>
          </a:xfrm>
          <a:prstGeom prst="rect">
            <a:avLst/>
          </a:prstGeom>
          <a:solidFill>
            <a:schemeClr val="bg1"/>
          </a:solidFill>
          <a:ln w="9525">
            <a:solidFill>
              <a:schemeClr val="tx1"/>
            </a:solidFill>
            <a:miter lim="800000"/>
            <a:headEnd/>
            <a:tailEnd/>
          </a:ln>
        </p:spPr>
        <p:txBody>
          <a:bodyPr wrap="none" anchor="ctr"/>
          <a:lstStyle/>
          <a:p>
            <a:endParaRPr lang="en-US" sz="2300" b="1">
              <a:latin typeface="+mn-lt"/>
            </a:endParaRPr>
          </a:p>
        </p:txBody>
      </p:sp>
      <p:sp>
        <p:nvSpPr>
          <p:cNvPr id="1444879" name="Text Box 15"/>
          <p:cNvSpPr txBox="1">
            <a:spLocks noChangeArrowheads="1"/>
          </p:cNvSpPr>
          <p:nvPr/>
        </p:nvSpPr>
        <p:spPr bwMode="auto">
          <a:xfrm>
            <a:off x="3581400" y="5791200"/>
            <a:ext cx="1981200" cy="446276"/>
          </a:xfrm>
          <a:prstGeom prst="rect">
            <a:avLst/>
          </a:prstGeom>
          <a:noFill/>
          <a:ln w="9525">
            <a:noFill/>
            <a:miter lim="800000"/>
            <a:headEnd/>
            <a:tailEnd/>
          </a:ln>
          <a:effectLst/>
        </p:spPr>
        <p:txBody>
          <a:bodyPr>
            <a:spAutoFit/>
          </a:bodyPr>
          <a:lstStyle/>
          <a:p>
            <a:pPr algn="ctr">
              <a:spcBef>
                <a:spcPct val="50000"/>
              </a:spcBef>
              <a:defRPr/>
            </a:pPr>
            <a:r>
              <a:rPr lang="en-US" sz="2300" b="1" dirty="0">
                <a:effectLst>
                  <a:outerShdw blurRad="38100" dist="38100" dir="2700000" algn="tl">
                    <a:srgbClr val="000000"/>
                  </a:outerShdw>
                </a:effectLst>
                <a:latin typeface="+mn-lt"/>
              </a:rPr>
              <a:t>Taxpayers </a:t>
            </a:r>
          </a:p>
        </p:txBody>
      </p:sp>
      <p:sp>
        <p:nvSpPr>
          <p:cNvPr id="19" name="Rectangle 19"/>
          <p:cNvSpPr>
            <a:spLocks noChangeArrowheads="1"/>
          </p:cNvSpPr>
          <p:nvPr/>
        </p:nvSpPr>
        <p:spPr bwMode="auto">
          <a:xfrm>
            <a:off x="609600" y="228600"/>
            <a:ext cx="8229600" cy="1143000"/>
          </a:xfrm>
          <a:prstGeom prst="rect">
            <a:avLst/>
          </a:prstGeom>
          <a:noFill/>
          <a:ln w="9525">
            <a:noFill/>
            <a:miter lim="800000"/>
            <a:headEnd/>
            <a:tailEnd/>
          </a:ln>
          <a:effectLst/>
        </p:spPr>
        <p:txBody>
          <a:bodyPr anchor="ctr" anchorCtr="1"/>
          <a:lstStyle/>
          <a:p>
            <a:pPr algn="ctr">
              <a:defRPr/>
            </a:pPr>
            <a:r>
              <a:rPr lang="en-US" sz="6000" b="1" dirty="0">
                <a:solidFill>
                  <a:schemeClr val="tx2"/>
                </a:solidFill>
                <a:effectLst>
                  <a:outerShdw blurRad="38100" dist="38100" dir="2700000" algn="tl">
                    <a:srgbClr val="000000"/>
                  </a:outerShdw>
                </a:effectLst>
                <a:latin typeface="+mn-lt"/>
              </a:rPr>
              <a:t>House of Benefits </a:t>
            </a:r>
            <a:r>
              <a:rPr lang="en-US" sz="1500" b="1" dirty="0">
                <a:solidFill>
                  <a:schemeClr val="tx2"/>
                </a:solidFill>
                <a:effectLst>
                  <a:outerShdw blurRad="38100" dist="38100" dir="2700000" algn="tl">
                    <a:srgbClr val="000000"/>
                  </a:outerShdw>
                </a:effectLst>
                <a:latin typeface="+mn-lt"/>
              </a:rPr>
              <a:t>TM</a:t>
            </a:r>
          </a:p>
        </p:txBody>
      </p:sp>
      <p:sp>
        <p:nvSpPr>
          <p:cNvPr id="18"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
        <p:nvSpPr>
          <p:cNvPr id="3" name="5-Point Star 2"/>
          <p:cNvSpPr/>
          <p:nvPr/>
        </p:nvSpPr>
        <p:spPr>
          <a:xfrm>
            <a:off x="5941943" y="4847781"/>
            <a:ext cx="457200" cy="386462"/>
          </a:xfrm>
          <a:prstGeom prst="star5">
            <a:avLst>
              <a:gd name="adj" fmla="val 1655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5014679" y="4833238"/>
            <a:ext cx="457200" cy="3864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5478311" y="4835081"/>
            <a:ext cx="457200" cy="3864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4572000" y="4825045"/>
            <a:ext cx="457200" cy="3864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04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44867">
                                            <p:bg/>
                                          </p:spTgt>
                                        </p:tgtEl>
                                        <p:attrNameLst>
                                          <p:attrName>style.visibility</p:attrName>
                                        </p:attrNameLst>
                                      </p:cBhvr>
                                      <p:to>
                                        <p:strVal val="visible"/>
                                      </p:to>
                                    </p:set>
                                    <p:anim calcmode="lin" valueType="num">
                                      <p:cBhvr additive="base">
                                        <p:cTn id="7" dur="500" fill="hold"/>
                                        <p:tgtEl>
                                          <p:spTgt spid="144486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44867">
                                            <p:bg/>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nodePh="1">
                                  <p:stCondLst>
                                    <p:cond delay="0"/>
                                  </p:stCondLst>
                                  <p:endCondLst>
                                    <p:cond evt="begin" delay="0">
                                      <p:tn val="11"/>
                                    </p:cond>
                                  </p:endCondLst>
                                  <p:childTnLst>
                                    <p:set>
                                      <p:cBhvr>
                                        <p:cTn id="12" dur="1" fill="hold">
                                          <p:stCondLst>
                                            <p:cond delay="0"/>
                                          </p:stCondLst>
                                        </p:cTn>
                                        <p:tgtEl>
                                          <p:spTgt spid="1444867">
                                            <p:txEl>
                                              <p:pRg st="0" end="0"/>
                                            </p:txEl>
                                          </p:spTgt>
                                        </p:tgtEl>
                                        <p:attrNameLst>
                                          <p:attrName>style.visibility</p:attrName>
                                        </p:attrNameLst>
                                      </p:cBhvr>
                                      <p:to>
                                        <p:strVal val="visible"/>
                                      </p:to>
                                    </p:set>
                                    <p:anim calcmode="lin" valueType="num">
                                      <p:cBhvr additive="base">
                                        <p:cTn id="13" dur="500" fill="hold"/>
                                        <p:tgtEl>
                                          <p:spTgt spid="144486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4867">
                                            <p:txEl>
                                              <p:pRg st="0" end="0"/>
                                            </p:txEl>
                                          </p:spTgt>
                                        </p:tgtEl>
                                        <p:attrNameLst>
                                          <p:attrName>ppt_y</p:attrName>
                                        </p:attrNameLst>
                                      </p:cBhvr>
                                      <p:tavLst>
                                        <p:tav tm="0">
                                          <p:val>
                                            <p:strVal val="0-#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1444871"/>
                                        </p:tgtEl>
                                        <p:attrNameLst>
                                          <p:attrName>style.visibility</p:attrName>
                                        </p:attrNameLst>
                                      </p:cBhvr>
                                      <p:to>
                                        <p:strVal val="visible"/>
                                      </p:to>
                                    </p:set>
                                    <p:anim calcmode="lin" valueType="num">
                                      <p:cBhvr additive="base">
                                        <p:cTn id="17" dur="500" fill="hold"/>
                                        <p:tgtEl>
                                          <p:spTgt spid="1444871"/>
                                        </p:tgtEl>
                                        <p:attrNameLst>
                                          <p:attrName>ppt_x</p:attrName>
                                        </p:attrNameLst>
                                      </p:cBhvr>
                                      <p:tavLst>
                                        <p:tav tm="0">
                                          <p:val>
                                            <p:strVal val="1+#ppt_w/2"/>
                                          </p:val>
                                        </p:tav>
                                        <p:tav tm="100000">
                                          <p:val>
                                            <p:strVal val="#ppt_x"/>
                                          </p:val>
                                        </p:tav>
                                      </p:tavLst>
                                    </p:anim>
                                    <p:anim calcmode="lin" valueType="num">
                                      <p:cBhvr additive="base">
                                        <p:cTn id="18" dur="500" fill="hold"/>
                                        <p:tgtEl>
                                          <p:spTgt spid="1444871"/>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444870"/>
                                        </p:tgtEl>
                                        <p:attrNameLst>
                                          <p:attrName>style.visibility</p:attrName>
                                        </p:attrNameLst>
                                      </p:cBhvr>
                                      <p:to>
                                        <p:strVal val="visible"/>
                                      </p:to>
                                    </p:set>
                                    <p:anim calcmode="lin" valueType="num">
                                      <p:cBhvr additive="base">
                                        <p:cTn id="21" dur="500" fill="hold"/>
                                        <p:tgtEl>
                                          <p:spTgt spid="1444870"/>
                                        </p:tgtEl>
                                        <p:attrNameLst>
                                          <p:attrName>ppt_x</p:attrName>
                                        </p:attrNameLst>
                                      </p:cBhvr>
                                      <p:tavLst>
                                        <p:tav tm="0">
                                          <p:val>
                                            <p:strVal val="0-#ppt_w/2"/>
                                          </p:val>
                                        </p:tav>
                                        <p:tav tm="100000">
                                          <p:val>
                                            <p:strVal val="#ppt_x"/>
                                          </p:val>
                                        </p:tav>
                                      </p:tavLst>
                                    </p:anim>
                                    <p:anim calcmode="lin" valueType="num">
                                      <p:cBhvr additive="base">
                                        <p:cTn id="22" dur="500" fill="hold"/>
                                        <p:tgtEl>
                                          <p:spTgt spid="1444870"/>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1444869"/>
                                        </p:tgtEl>
                                        <p:attrNameLst>
                                          <p:attrName>style.visibility</p:attrName>
                                        </p:attrNameLst>
                                      </p:cBhvr>
                                      <p:to>
                                        <p:strVal val="visible"/>
                                      </p:to>
                                    </p:set>
                                    <p:anim calcmode="lin" valueType="num">
                                      <p:cBhvr additive="base">
                                        <p:cTn id="25" dur="500" fill="hold"/>
                                        <p:tgtEl>
                                          <p:spTgt spid="1444869"/>
                                        </p:tgtEl>
                                        <p:attrNameLst>
                                          <p:attrName>ppt_x</p:attrName>
                                        </p:attrNameLst>
                                      </p:cBhvr>
                                      <p:tavLst>
                                        <p:tav tm="0">
                                          <p:val>
                                            <p:strVal val="1+#ppt_w/2"/>
                                          </p:val>
                                        </p:tav>
                                        <p:tav tm="100000">
                                          <p:val>
                                            <p:strVal val="#ppt_x"/>
                                          </p:val>
                                        </p:tav>
                                      </p:tavLst>
                                    </p:anim>
                                    <p:anim calcmode="lin" valueType="num">
                                      <p:cBhvr additive="base">
                                        <p:cTn id="26" dur="500" fill="hold"/>
                                        <p:tgtEl>
                                          <p:spTgt spid="144486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1444868"/>
                                        </p:tgtEl>
                                        <p:attrNameLst>
                                          <p:attrName>style.visibility</p:attrName>
                                        </p:attrNameLst>
                                      </p:cBhvr>
                                      <p:to>
                                        <p:strVal val="visible"/>
                                      </p:to>
                                    </p:set>
                                    <p:anim calcmode="lin" valueType="num">
                                      <p:cBhvr additive="base">
                                        <p:cTn id="29" dur="500" fill="hold"/>
                                        <p:tgtEl>
                                          <p:spTgt spid="1444868"/>
                                        </p:tgtEl>
                                        <p:attrNameLst>
                                          <p:attrName>ppt_x</p:attrName>
                                        </p:attrNameLst>
                                      </p:cBhvr>
                                      <p:tavLst>
                                        <p:tav tm="0">
                                          <p:val>
                                            <p:strVal val="0-#ppt_w/2"/>
                                          </p:val>
                                        </p:tav>
                                        <p:tav tm="100000">
                                          <p:val>
                                            <p:strVal val="#ppt_x"/>
                                          </p:val>
                                        </p:tav>
                                      </p:tavLst>
                                    </p:anim>
                                    <p:anim calcmode="lin" valueType="num">
                                      <p:cBhvr additive="base">
                                        <p:cTn id="30" dur="500" fill="hold"/>
                                        <p:tgtEl>
                                          <p:spTgt spid="1444868"/>
                                        </p:tgtEl>
                                        <p:attrNameLst>
                                          <p:attrName>ppt_y</p:attrName>
                                        </p:attrNameLst>
                                      </p:cBhvr>
                                      <p:tavLst>
                                        <p:tav tm="0">
                                          <p:val>
                                            <p:strVal val="0-#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444872">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4487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4487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4487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448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4487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444878"/>
                                        </p:tgtEl>
                                        <p:attrNameLst>
                                          <p:attrName>style.visibility</p:attrName>
                                        </p:attrNameLst>
                                      </p:cBhvr>
                                      <p:to>
                                        <p:strVal val="visible"/>
                                      </p:to>
                                    </p:set>
                                    <p:animEffect transition="in" filter="wipe(down)">
                                      <p:cBhvr>
                                        <p:cTn id="49" dur="580">
                                          <p:stCondLst>
                                            <p:cond delay="0"/>
                                          </p:stCondLst>
                                        </p:cTn>
                                        <p:tgtEl>
                                          <p:spTgt spid="1444878"/>
                                        </p:tgtEl>
                                      </p:cBhvr>
                                    </p:animEffect>
                                    <p:anim calcmode="lin" valueType="num">
                                      <p:cBhvr>
                                        <p:cTn id="50" dur="1822" tmFilter="0,0; 0.14,0.36; 0.43,0.73; 0.71,0.91; 1.0,1.0">
                                          <p:stCondLst>
                                            <p:cond delay="0"/>
                                          </p:stCondLst>
                                        </p:cTn>
                                        <p:tgtEl>
                                          <p:spTgt spid="144487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44487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44487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44487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444878"/>
                                        </p:tgtEl>
                                        <p:attrNameLst>
                                          <p:attrName>ppt_y</p:attrName>
                                        </p:attrNameLst>
                                      </p:cBhvr>
                                      <p:tavLst>
                                        <p:tav tm="0" fmla="#ppt_y-sin(pi*$)/81">
                                          <p:val>
                                            <p:fltVal val="0"/>
                                          </p:val>
                                        </p:tav>
                                        <p:tav tm="100000">
                                          <p:val>
                                            <p:fltVal val="1"/>
                                          </p:val>
                                        </p:tav>
                                      </p:tavLst>
                                    </p:anim>
                                    <p:animScale>
                                      <p:cBhvr>
                                        <p:cTn id="55" dur="26">
                                          <p:stCondLst>
                                            <p:cond delay="650"/>
                                          </p:stCondLst>
                                        </p:cTn>
                                        <p:tgtEl>
                                          <p:spTgt spid="1444878"/>
                                        </p:tgtEl>
                                      </p:cBhvr>
                                      <p:to x="100000" y="60000"/>
                                    </p:animScale>
                                    <p:animScale>
                                      <p:cBhvr>
                                        <p:cTn id="56" dur="166" decel="50000">
                                          <p:stCondLst>
                                            <p:cond delay="676"/>
                                          </p:stCondLst>
                                        </p:cTn>
                                        <p:tgtEl>
                                          <p:spTgt spid="1444878"/>
                                        </p:tgtEl>
                                      </p:cBhvr>
                                      <p:to x="100000" y="100000"/>
                                    </p:animScale>
                                    <p:animScale>
                                      <p:cBhvr>
                                        <p:cTn id="57" dur="26">
                                          <p:stCondLst>
                                            <p:cond delay="1312"/>
                                          </p:stCondLst>
                                        </p:cTn>
                                        <p:tgtEl>
                                          <p:spTgt spid="1444878"/>
                                        </p:tgtEl>
                                      </p:cBhvr>
                                      <p:to x="100000" y="80000"/>
                                    </p:animScale>
                                    <p:animScale>
                                      <p:cBhvr>
                                        <p:cTn id="58" dur="166" decel="50000">
                                          <p:stCondLst>
                                            <p:cond delay="1338"/>
                                          </p:stCondLst>
                                        </p:cTn>
                                        <p:tgtEl>
                                          <p:spTgt spid="1444878"/>
                                        </p:tgtEl>
                                      </p:cBhvr>
                                      <p:to x="100000" y="100000"/>
                                    </p:animScale>
                                    <p:animScale>
                                      <p:cBhvr>
                                        <p:cTn id="59" dur="26">
                                          <p:stCondLst>
                                            <p:cond delay="1642"/>
                                          </p:stCondLst>
                                        </p:cTn>
                                        <p:tgtEl>
                                          <p:spTgt spid="1444878"/>
                                        </p:tgtEl>
                                      </p:cBhvr>
                                      <p:to x="100000" y="90000"/>
                                    </p:animScale>
                                    <p:animScale>
                                      <p:cBhvr>
                                        <p:cTn id="60" dur="166" decel="50000">
                                          <p:stCondLst>
                                            <p:cond delay="1668"/>
                                          </p:stCondLst>
                                        </p:cTn>
                                        <p:tgtEl>
                                          <p:spTgt spid="1444878"/>
                                        </p:tgtEl>
                                      </p:cBhvr>
                                      <p:to x="100000" y="100000"/>
                                    </p:animScale>
                                    <p:animScale>
                                      <p:cBhvr>
                                        <p:cTn id="61" dur="26">
                                          <p:stCondLst>
                                            <p:cond delay="1808"/>
                                          </p:stCondLst>
                                        </p:cTn>
                                        <p:tgtEl>
                                          <p:spTgt spid="1444878"/>
                                        </p:tgtEl>
                                      </p:cBhvr>
                                      <p:to x="100000" y="95000"/>
                                    </p:animScale>
                                    <p:animScale>
                                      <p:cBhvr>
                                        <p:cTn id="62" dur="166" decel="50000">
                                          <p:stCondLst>
                                            <p:cond delay="1834"/>
                                          </p:stCondLst>
                                        </p:cTn>
                                        <p:tgtEl>
                                          <p:spTgt spid="1444878"/>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1444879"/>
                                        </p:tgtEl>
                                        <p:attrNameLst>
                                          <p:attrName>style.visibility</p:attrName>
                                        </p:attrNameLst>
                                      </p:cBhvr>
                                      <p:to>
                                        <p:strVal val="visible"/>
                                      </p:to>
                                    </p:set>
                                    <p:animEffect transition="in" filter="wipe(down)">
                                      <p:cBhvr>
                                        <p:cTn id="65" dur="580">
                                          <p:stCondLst>
                                            <p:cond delay="0"/>
                                          </p:stCondLst>
                                        </p:cTn>
                                        <p:tgtEl>
                                          <p:spTgt spid="1444879"/>
                                        </p:tgtEl>
                                      </p:cBhvr>
                                    </p:animEffect>
                                    <p:anim calcmode="lin" valueType="num">
                                      <p:cBhvr>
                                        <p:cTn id="66" dur="1822" tmFilter="0,0; 0.14,0.36; 0.43,0.73; 0.71,0.91; 1.0,1.0">
                                          <p:stCondLst>
                                            <p:cond delay="0"/>
                                          </p:stCondLst>
                                        </p:cTn>
                                        <p:tgtEl>
                                          <p:spTgt spid="144487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44487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44487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44487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444879"/>
                                        </p:tgtEl>
                                        <p:attrNameLst>
                                          <p:attrName>ppt_y</p:attrName>
                                        </p:attrNameLst>
                                      </p:cBhvr>
                                      <p:tavLst>
                                        <p:tav tm="0" fmla="#ppt_y-sin(pi*$)/81">
                                          <p:val>
                                            <p:fltVal val="0"/>
                                          </p:val>
                                        </p:tav>
                                        <p:tav tm="100000">
                                          <p:val>
                                            <p:fltVal val="1"/>
                                          </p:val>
                                        </p:tav>
                                      </p:tavLst>
                                    </p:anim>
                                    <p:animScale>
                                      <p:cBhvr>
                                        <p:cTn id="71" dur="26">
                                          <p:stCondLst>
                                            <p:cond delay="650"/>
                                          </p:stCondLst>
                                        </p:cTn>
                                        <p:tgtEl>
                                          <p:spTgt spid="1444879"/>
                                        </p:tgtEl>
                                      </p:cBhvr>
                                      <p:to x="100000" y="60000"/>
                                    </p:animScale>
                                    <p:animScale>
                                      <p:cBhvr>
                                        <p:cTn id="72" dur="166" decel="50000">
                                          <p:stCondLst>
                                            <p:cond delay="676"/>
                                          </p:stCondLst>
                                        </p:cTn>
                                        <p:tgtEl>
                                          <p:spTgt spid="1444879"/>
                                        </p:tgtEl>
                                      </p:cBhvr>
                                      <p:to x="100000" y="100000"/>
                                    </p:animScale>
                                    <p:animScale>
                                      <p:cBhvr>
                                        <p:cTn id="73" dur="26">
                                          <p:stCondLst>
                                            <p:cond delay="1312"/>
                                          </p:stCondLst>
                                        </p:cTn>
                                        <p:tgtEl>
                                          <p:spTgt spid="1444879"/>
                                        </p:tgtEl>
                                      </p:cBhvr>
                                      <p:to x="100000" y="80000"/>
                                    </p:animScale>
                                    <p:animScale>
                                      <p:cBhvr>
                                        <p:cTn id="74" dur="166" decel="50000">
                                          <p:stCondLst>
                                            <p:cond delay="1338"/>
                                          </p:stCondLst>
                                        </p:cTn>
                                        <p:tgtEl>
                                          <p:spTgt spid="1444879"/>
                                        </p:tgtEl>
                                      </p:cBhvr>
                                      <p:to x="100000" y="100000"/>
                                    </p:animScale>
                                    <p:animScale>
                                      <p:cBhvr>
                                        <p:cTn id="75" dur="26">
                                          <p:stCondLst>
                                            <p:cond delay="1642"/>
                                          </p:stCondLst>
                                        </p:cTn>
                                        <p:tgtEl>
                                          <p:spTgt spid="1444879"/>
                                        </p:tgtEl>
                                      </p:cBhvr>
                                      <p:to x="100000" y="90000"/>
                                    </p:animScale>
                                    <p:animScale>
                                      <p:cBhvr>
                                        <p:cTn id="76" dur="166" decel="50000">
                                          <p:stCondLst>
                                            <p:cond delay="1668"/>
                                          </p:stCondLst>
                                        </p:cTn>
                                        <p:tgtEl>
                                          <p:spTgt spid="1444879"/>
                                        </p:tgtEl>
                                      </p:cBhvr>
                                      <p:to x="100000" y="100000"/>
                                    </p:animScale>
                                    <p:animScale>
                                      <p:cBhvr>
                                        <p:cTn id="77" dur="26">
                                          <p:stCondLst>
                                            <p:cond delay="1808"/>
                                          </p:stCondLst>
                                        </p:cTn>
                                        <p:tgtEl>
                                          <p:spTgt spid="1444879"/>
                                        </p:tgtEl>
                                      </p:cBhvr>
                                      <p:to x="100000" y="95000"/>
                                    </p:animScale>
                                    <p:animScale>
                                      <p:cBhvr>
                                        <p:cTn id="78" dur="166" decel="50000">
                                          <p:stCondLst>
                                            <p:cond delay="1834"/>
                                          </p:stCondLst>
                                        </p:cTn>
                                        <p:tgtEl>
                                          <p:spTgt spid="1444879"/>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7" grpId="0" build="p" animBg="1"/>
      <p:bldP spid="1444868" grpId="0" animBg="1"/>
      <p:bldP spid="1444869" grpId="0" animBg="1"/>
      <p:bldP spid="1444870" grpId="0" animBg="1"/>
      <p:bldP spid="1444871" grpId="0" animBg="1"/>
      <p:bldP spid="1444876" grpId="0" animBg="1"/>
      <p:bldP spid="1444878" grpId="0" animBg="1"/>
      <p:bldP spid="1444879" grpId="0"/>
      <p:bldP spid="3"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2"/>
          <p:cNvSpPr>
            <a:spLocks noGrp="1" noChangeArrowheads="1"/>
          </p:cNvSpPr>
          <p:nvPr>
            <p:ph type="title"/>
          </p:nvPr>
        </p:nvSpPr>
        <p:spPr/>
        <p:txBody>
          <a:bodyPr>
            <a:normAutofit fontScale="90000"/>
          </a:bodyPr>
          <a:lstStyle/>
          <a:p>
            <a:pPr eaLnBrk="1" hangingPunct="1">
              <a:defRPr/>
            </a:pPr>
            <a:r>
              <a:rPr lang="en-US" sz="6000" dirty="0"/>
              <a:t>Illinois Medicaid</a:t>
            </a:r>
          </a:p>
        </p:txBody>
      </p:sp>
      <p:sp>
        <p:nvSpPr>
          <p:cNvPr id="5" name="Slide Number Placeholder 5"/>
          <p:cNvSpPr>
            <a:spLocks noGrp="1"/>
          </p:cNvSpPr>
          <p:nvPr>
            <p:ph type="sldNum" sz="quarter" idx="12"/>
          </p:nvPr>
        </p:nvSpPr>
        <p:spPr/>
        <p:txBody>
          <a:bodyPr>
            <a:normAutofit fontScale="85000" lnSpcReduction="20000"/>
          </a:bodyPr>
          <a:lstStyle/>
          <a:p>
            <a:pPr>
              <a:defRPr/>
            </a:pPr>
            <a:fld id="{816F9489-E0FE-469F-9C0C-6163CECD501F}" type="slidenum">
              <a:rPr lang="en-US"/>
              <a:pPr>
                <a:defRPr/>
              </a:pPr>
              <a:t>39</a:t>
            </a:fld>
            <a:endParaRPr lang="en-US"/>
          </a:p>
        </p:txBody>
      </p:sp>
      <p:sp>
        <p:nvSpPr>
          <p:cNvPr id="1453059" name="Rectangle 3"/>
          <p:cNvSpPr>
            <a:spLocks noChangeArrowheads="1"/>
          </p:cNvSpPr>
          <p:nvPr/>
        </p:nvSpPr>
        <p:spPr bwMode="auto">
          <a:xfrm>
            <a:off x="457200" y="1981200"/>
            <a:ext cx="8001000" cy="3539430"/>
          </a:xfrm>
          <a:prstGeom prst="rect">
            <a:avLst/>
          </a:prstGeom>
          <a:noFill/>
          <a:ln w="9525">
            <a:noFill/>
            <a:miter lim="800000"/>
            <a:headEnd/>
            <a:tailEnd/>
          </a:ln>
          <a:effectLst/>
        </p:spPr>
        <p:txBody>
          <a:bodyPr wrap="square">
            <a:spAutoFit/>
          </a:bodyPr>
          <a:lstStyle/>
          <a:p>
            <a:pPr>
              <a:buFontTx/>
              <a:buChar char="•"/>
              <a:defRPr/>
            </a:pPr>
            <a:r>
              <a:rPr lang="en-US" sz="3200" b="1" dirty="0">
                <a:latin typeface="+mn-lt"/>
              </a:rPr>
              <a:t>  Many names: Illinois Department of Public Aid -</a:t>
            </a:r>
            <a:r>
              <a:rPr lang="en-US" sz="3200" b="1" dirty="0" err="1">
                <a:latin typeface="+mn-lt"/>
              </a:rPr>
              <a:t>vs</a:t>
            </a:r>
            <a:r>
              <a:rPr lang="en-US" sz="3200" b="1" dirty="0">
                <a:latin typeface="+mn-lt"/>
              </a:rPr>
              <a:t>- Department of Family &amp; Child Services -</a:t>
            </a:r>
            <a:r>
              <a:rPr lang="en-US" sz="3200" b="1" dirty="0" err="1">
                <a:latin typeface="+mn-lt"/>
              </a:rPr>
              <a:t>vs</a:t>
            </a:r>
            <a:r>
              <a:rPr lang="en-US" sz="3200" b="1" dirty="0">
                <a:latin typeface="+mn-lt"/>
              </a:rPr>
              <a:t>- </a:t>
            </a:r>
            <a:r>
              <a:rPr lang="en-US" sz="3200" b="1" dirty="0" err="1">
                <a:latin typeface="+mn-lt"/>
              </a:rPr>
              <a:t>KidCare</a:t>
            </a:r>
            <a:r>
              <a:rPr lang="en-US" sz="3200" b="1" dirty="0">
                <a:latin typeface="+mn-lt"/>
              </a:rPr>
              <a:t> -</a:t>
            </a:r>
            <a:r>
              <a:rPr lang="en-US" sz="3200" b="1" dirty="0" err="1">
                <a:latin typeface="+mn-lt"/>
              </a:rPr>
              <a:t>vs</a:t>
            </a:r>
            <a:r>
              <a:rPr lang="en-US" sz="3200" b="1" dirty="0">
                <a:latin typeface="+mn-lt"/>
              </a:rPr>
              <a:t>- All Kids -</a:t>
            </a:r>
            <a:r>
              <a:rPr lang="en-US" sz="3200" b="1" dirty="0" err="1">
                <a:latin typeface="+mn-lt"/>
              </a:rPr>
              <a:t>vs</a:t>
            </a:r>
            <a:r>
              <a:rPr lang="en-US" sz="3200" b="1" dirty="0">
                <a:latin typeface="+mn-lt"/>
              </a:rPr>
              <a:t>- Illinois Department of Healthcare and Family Services </a:t>
            </a:r>
          </a:p>
          <a:p>
            <a:pPr>
              <a:buFontTx/>
              <a:buChar char="•"/>
              <a:defRPr/>
            </a:pPr>
            <a:endParaRPr lang="en-US" sz="3200" b="1" dirty="0">
              <a:latin typeface="+mn-lt"/>
            </a:endParaRPr>
          </a:p>
          <a:p>
            <a:pPr>
              <a:buFontTx/>
              <a:buChar char="•"/>
              <a:defRPr/>
            </a:pPr>
            <a:r>
              <a:rPr lang="en-US" sz="3200" b="1" dirty="0">
                <a:latin typeface="+mn-lt"/>
              </a:rPr>
              <a:t>  Medicaid office: CASH, MEDICAL &amp; ??</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3526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3058"/>
                                        </p:tgtEl>
                                        <p:attrNameLst>
                                          <p:attrName>style.visibility</p:attrName>
                                        </p:attrNameLst>
                                      </p:cBhvr>
                                      <p:to>
                                        <p:strVal val="visible"/>
                                      </p:to>
                                    </p:set>
                                    <p:anim calcmode="lin" valueType="num">
                                      <p:cBhvr additive="base">
                                        <p:cTn id="7" dur="500" fill="hold"/>
                                        <p:tgtEl>
                                          <p:spTgt spid="1453058"/>
                                        </p:tgtEl>
                                        <p:attrNameLst>
                                          <p:attrName>ppt_x</p:attrName>
                                        </p:attrNameLst>
                                      </p:cBhvr>
                                      <p:tavLst>
                                        <p:tav tm="0">
                                          <p:val>
                                            <p:strVal val="#ppt_x"/>
                                          </p:val>
                                        </p:tav>
                                        <p:tav tm="100000">
                                          <p:val>
                                            <p:strVal val="#ppt_x"/>
                                          </p:val>
                                        </p:tav>
                                      </p:tavLst>
                                    </p:anim>
                                    <p:anim calcmode="lin" valueType="num">
                                      <p:cBhvr additive="base">
                                        <p:cTn id="8" dur="500" fill="hold"/>
                                        <p:tgtEl>
                                          <p:spTgt spid="14530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453059">
                                            <p:txEl>
                                              <p:pRg st="0" end="0"/>
                                            </p:txEl>
                                          </p:spTgt>
                                        </p:tgtEl>
                                        <p:attrNameLst>
                                          <p:attrName>style.visibility</p:attrName>
                                        </p:attrNameLst>
                                      </p:cBhvr>
                                      <p:to>
                                        <p:strVal val="visible"/>
                                      </p:to>
                                    </p:set>
                                    <p:animEffect transition="in" filter="slide(fromBottom)">
                                      <p:cBhvr>
                                        <p:cTn id="13" dur="500"/>
                                        <p:tgtEl>
                                          <p:spTgt spid="14530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453059">
                                            <p:txEl>
                                              <p:pRg st="2" end="2"/>
                                            </p:txEl>
                                          </p:spTgt>
                                        </p:tgtEl>
                                        <p:attrNameLst>
                                          <p:attrName>style.visibility</p:attrName>
                                        </p:attrNameLst>
                                      </p:cBhvr>
                                      <p:to>
                                        <p:strVal val="visible"/>
                                      </p:to>
                                    </p:set>
                                    <p:animEffect transition="in" filter="slide(fromBottom)">
                                      <p:cBhvr>
                                        <p:cTn id="18" dur="500"/>
                                        <p:tgtEl>
                                          <p:spTgt spid="1453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82" name="Rectangle 2"/>
          <p:cNvSpPr>
            <a:spLocks noGrp="1" noChangeArrowheads="1"/>
          </p:cNvSpPr>
          <p:nvPr>
            <p:ph type="title"/>
          </p:nvPr>
        </p:nvSpPr>
        <p:spPr>
          <a:xfrm>
            <a:off x="685800" y="228600"/>
            <a:ext cx="8229600" cy="990600"/>
          </a:xfrm>
        </p:spPr>
        <p:txBody>
          <a:bodyPr/>
          <a:lstStyle/>
          <a:p>
            <a:pPr eaLnBrk="1" hangingPunct="1">
              <a:defRPr/>
            </a:pPr>
            <a:r>
              <a:rPr lang="en-US" sz="5400" dirty="0">
                <a:latin typeface="+mn-lt"/>
              </a:rPr>
              <a:t>SSA/SSDI</a:t>
            </a:r>
          </a:p>
        </p:txBody>
      </p:sp>
      <p:sp>
        <p:nvSpPr>
          <p:cNvPr id="6" name="Slide Number Placeholder 5"/>
          <p:cNvSpPr>
            <a:spLocks noGrp="1"/>
          </p:cNvSpPr>
          <p:nvPr>
            <p:ph type="sldNum" sz="quarter" idx="12"/>
          </p:nvPr>
        </p:nvSpPr>
        <p:spPr/>
        <p:txBody>
          <a:bodyPr>
            <a:normAutofit fontScale="85000" lnSpcReduction="20000"/>
          </a:bodyPr>
          <a:lstStyle/>
          <a:p>
            <a:pPr>
              <a:defRPr/>
            </a:pPr>
            <a:fld id="{ED7E8661-08D5-441F-9AD5-4F342F850EAF}" type="slidenum">
              <a:rPr lang="en-US" b="0">
                <a:latin typeface="+mn-lt"/>
              </a:rPr>
              <a:pPr>
                <a:defRPr/>
              </a:pPr>
              <a:t>4</a:t>
            </a:fld>
            <a:endParaRPr lang="en-US" b="0">
              <a:latin typeface="+mn-lt"/>
            </a:endParaRPr>
          </a:p>
        </p:txBody>
      </p:sp>
      <p:sp>
        <p:nvSpPr>
          <p:cNvPr id="7" name="TextBox 6"/>
          <p:cNvSpPr txBox="1"/>
          <p:nvPr/>
        </p:nvSpPr>
        <p:spPr>
          <a:xfrm>
            <a:off x="228600" y="2971800"/>
            <a:ext cx="3087705" cy="1815882"/>
          </a:xfrm>
          <a:prstGeom prst="rect">
            <a:avLst/>
          </a:prstGeom>
          <a:noFill/>
        </p:spPr>
        <p:txBody>
          <a:bodyPr wrap="none" rtlCol="0">
            <a:spAutoFit/>
          </a:bodyPr>
          <a:lstStyle/>
          <a:p>
            <a:pPr>
              <a:buFont typeface="Arial" pitchFamily="34" charset="0"/>
              <a:buChar char="•"/>
            </a:pPr>
            <a:r>
              <a:rPr lang="en-US" sz="2800" b="1" dirty="0">
                <a:latin typeface="+mn-lt"/>
              </a:rPr>
              <a:t>  Retirement</a:t>
            </a:r>
          </a:p>
          <a:p>
            <a:pPr>
              <a:buFont typeface="Arial" pitchFamily="34" charset="0"/>
              <a:buChar char="•"/>
            </a:pPr>
            <a:r>
              <a:rPr lang="en-US" sz="2800" b="1" dirty="0">
                <a:latin typeface="+mn-lt"/>
              </a:rPr>
              <a:t>  Early Retirement</a:t>
            </a:r>
          </a:p>
          <a:p>
            <a:pPr>
              <a:buFont typeface="Arial" pitchFamily="34" charset="0"/>
              <a:buChar char="•"/>
            </a:pPr>
            <a:r>
              <a:rPr lang="en-US" sz="2800" b="1" dirty="0">
                <a:latin typeface="+mn-lt"/>
              </a:rPr>
              <a:t>  Widow’s pension</a:t>
            </a:r>
          </a:p>
          <a:p>
            <a:pPr>
              <a:buFont typeface="Arial" pitchFamily="34" charset="0"/>
              <a:buChar char="•"/>
            </a:pPr>
            <a:r>
              <a:rPr lang="en-US" sz="2800" b="1" dirty="0">
                <a:latin typeface="+mn-lt"/>
              </a:rPr>
              <a:t>  Disabled – Title II</a:t>
            </a:r>
          </a:p>
        </p:txBody>
      </p:sp>
      <p:sp>
        <p:nvSpPr>
          <p:cNvPr id="8" name="TextBox 7"/>
          <p:cNvSpPr txBox="1"/>
          <p:nvPr/>
        </p:nvSpPr>
        <p:spPr>
          <a:xfrm>
            <a:off x="3640570" y="2438400"/>
            <a:ext cx="3823675" cy="2677656"/>
          </a:xfrm>
          <a:prstGeom prst="rect">
            <a:avLst/>
          </a:prstGeom>
          <a:noFill/>
        </p:spPr>
        <p:txBody>
          <a:bodyPr wrap="none" rtlCol="0">
            <a:spAutoFit/>
          </a:bodyPr>
          <a:lstStyle/>
          <a:p>
            <a:pPr>
              <a:buFont typeface="Arial" pitchFamily="34" charset="0"/>
              <a:buChar char="•"/>
            </a:pPr>
            <a:r>
              <a:rPr lang="en-US" sz="2400" b="1" dirty="0">
                <a:latin typeface="+mn-lt"/>
              </a:rPr>
              <a:t>  MUST have paid into FICA</a:t>
            </a:r>
          </a:p>
          <a:p>
            <a:pPr>
              <a:buFont typeface="Arial" pitchFamily="34" charset="0"/>
              <a:buChar char="•"/>
            </a:pPr>
            <a:r>
              <a:rPr lang="en-US" sz="2400" b="1" dirty="0">
                <a:latin typeface="+mn-lt"/>
              </a:rPr>
              <a:t>  Quarter: </a:t>
            </a:r>
            <a:r>
              <a:rPr lang="en-US" sz="2400" b="1" dirty="0">
                <a:solidFill>
                  <a:srgbClr val="FF0000"/>
                </a:solidFill>
                <a:latin typeface="+mn-lt"/>
              </a:rPr>
              <a:t>2022= $1510</a:t>
            </a:r>
          </a:p>
          <a:p>
            <a:pPr>
              <a:buFont typeface="Arial" pitchFamily="34" charset="0"/>
              <a:buChar char="•"/>
            </a:pPr>
            <a:r>
              <a:rPr lang="en-US" sz="2400" b="1" dirty="0">
                <a:latin typeface="+mn-lt"/>
              </a:rPr>
              <a:t>  Does NOT look at assets</a:t>
            </a:r>
          </a:p>
          <a:p>
            <a:pPr>
              <a:buFont typeface="Arial" pitchFamily="34" charset="0"/>
              <a:buChar char="•"/>
            </a:pPr>
            <a:endParaRPr lang="en-US" sz="2400" b="1" dirty="0">
              <a:latin typeface="+mn-lt"/>
            </a:endParaRPr>
          </a:p>
          <a:p>
            <a:endParaRPr lang="en-US" sz="2400" b="1" dirty="0">
              <a:solidFill>
                <a:srgbClr val="FF1D1D"/>
              </a:solidFill>
              <a:latin typeface="+mn-lt"/>
            </a:endParaRPr>
          </a:p>
          <a:p>
            <a:pPr lvl="1">
              <a:buFont typeface="Arial" pitchFamily="34" charset="0"/>
              <a:buChar char="•"/>
            </a:pPr>
            <a:endParaRPr lang="en-US" sz="2400" b="1" dirty="0">
              <a:solidFill>
                <a:srgbClr val="FF1D1D"/>
              </a:solidFill>
              <a:latin typeface="+mn-lt"/>
            </a:endParaRPr>
          </a:p>
          <a:p>
            <a:endParaRPr lang="en-US" sz="2400" b="1" dirty="0">
              <a:latin typeface="+mn-lt"/>
            </a:endParaRPr>
          </a:p>
        </p:txBody>
      </p:sp>
      <p:sp>
        <p:nvSpPr>
          <p:cNvPr id="9"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02082"/>
                                        </p:tgtEl>
                                        <p:attrNameLst>
                                          <p:attrName>style.visibility</p:attrName>
                                        </p:attrNameLst>
                                      </p:cBhvr>
                                      <p:to>
                                        <p:strVal val="visible"/>
                                      </p:to>
                                    </p:set>
                                    <p:anim calcmode="lin" valueType="num">
                                      <p:cBhvr additive="base">
                                        <p:cTn id="7" dur="500" fill="hold"/>
                                        <p:tgtEl>
                                          <p:spTgt spid="3502082"/>
                                        </p:tgtEl>
                                        <p:attrNameLst>
                                          <p:attrName>ppt_x</p:attrName>
                                        </p:attrNameLst>
                                      </p:cBhvr>
                                      <p:tavLst>
                                        <p:tav tm="0">
                                          <p:val>
                                            <p:strVal val="#ppt_x"/>
                                          </p:val>
                                        </p:tav>
                                        <p:tav tm="100000">
                                          <p:val>
                                            <p:strVal val="#ppt_x"/>
                                          </p:val>
                                        </p:tav>
                                      </p:tavLst>
                                    </p:anim>
                                    <p:anim calcmode="lin" valueType="num">
                                      <p:cBhvr additive="base">
                                        <p:cTn id="8" dur="500" fill="hold"/>
                                        <p:tgtEl>
                                          <p:spTgt spid="350208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082"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40</a:t>
            </a:fld>
            <a:endParaRPr lang="en-US"/>
          </a:p>
        </p:txBody>
      </p:sp>
      <p:sp>
        <p:nvSpPr>
          <p:cNvPr id="4" name="Content Placeholder 3"/>
          <p:cNvSpPr>
            <a:spLocks noGrp="1"/>
          </p:cNvSpPr>
          <p:nvPr>
            <p:ph sz="quarter" idx="1"/>
          </p:nvPr>
        </p:nvSpPr>
        <p:spPr/>
        <p:txBody>
          <a:bodyPr/>
          <a:lstStyle/>
          <a:p>
            <a:endParaRPr lang="en-US" dirty="0"/>
          </a:p>
        </p:txBody>
      </p:sp>
      <p:pic>
        <p:nvPicPr>
          <p:cNvPr id="4098" name="Picture 2" descr="C:\Users\Owner\AppData\Local\Microsoft\Windows\Temporary Internet Files\Content.IE5\FDHJZ5HX\photo_(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539"/>
            <a:ext cx="9144000" cy="6604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946754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B863-9433-4F82-B565-417BED23C929}"/>
              </a:ext>
            </a:extLst>
          </p:cNvPr>
          <p:cNvSpPr>
            <a:spLocks noGrp="1"/>
          </p:cNvSpPr>
          <p:nvPr>
            <p:ph type="title"/>
          </p:nvPr>
        </p:nvSpPr>
        <p:spPr/>
        <p:txBody>
          <a:bodyPr/>
          <a:lstStyle/>
          <a:p>
            <a:r>
              <a:rPr lang="en-US" dirty="0"/>
              <a:t>QUICK SNAP REVIEW</a:t>
            </a:r>
          </a:p>
        </p:txBody>
      </p:sp>
      <p:sp>
        <p:nvSpPr>
          <p:cNvPr id="3" name="Slide Number Placeholder 2">
            <a:extLst>
              <a:ext uri="{FF2B5EF4-FFF2-40B4-BE49-F238E27FC236}">
                <a16:creationId xmlns:a16="http://schemas.microsoft.com/office/drawing/2014/main" id="{D5811F42-FAEE-4C52-8E12-707313F4E1A3}"/>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41</a:t>
            </a:fld>
            <a:endParaRPr lang="en-US"/>
          </a:p>
        </p:txBody>
      </p:sp>
      <p:sp>
        <p:nvSpPr>
          <p:cNvPr id="4" name="Content Placeholder 3">
            <a:extLst>
              <a:ext uri="{FF2B5EF4-FFF2-40B4-BE49-F238E27FC236}">
                <a16:creationId xmlns:a16="http://schemas.microsoft.com/office/drawing/2014/main" id="{1AC00502-BD27-43FC-A480-D13824914D24}"/>
              </a:ext>
            </a:extLst>
          </p:cNvPr>
          <p:cNvSpPr>
            <a:spLocks noGrp="1"/>
          </p:cNvSpPr>
          <p:nvPr>
            <p:ph sz="quarter" idx="1"/>
          </p:nvPr>
        </p:nvSpPr>
        <p:spPr/>
        <p:txBody>
          <a:bodyPr/>
          <a:lstStyle/>
          <a:p>
            <a:pPr>
              <a:buFontTx/>
              <a:buChar char="-"/>
            </a:pPr>
            <a:r>
              <a:rPr lang="en-US" dirty="0"/>
              <a:t>If the applicant is under 22 years old, parents’ income &amp; assets count for the applicant (deeming)</a:t>
            </a:r>
          </a:p>
          <a:p>
            <a:pPr>
              <a:buFontTx/>
              <a:buChar char="-"/>
            </a:pPr>
            <a:endParaRPr lang="en-US" dirty="0"/>
          </a:p>
          <a:p>
            <a:pPr>
              <a:buFontTx/>
              <a:buChar char="-"/>
            </a:pPr>
            <a:r>
              <a:rPr lang="en-US" dirty="0"/>
              <a:t>Once the applicant turns 22, his parents’ income &amp; assets will </a:t>
            </a:r>
            <a:r>
              <a:rPr lang="en-US" dirty="0">
                <a:solidFill>
                  <a:srgbClr val="FF0000"/>
                </a:solidFill>
              </a:rPr>
              <a:t>NOT</a:t>
            </a:r>
            <a:r>
              <a:rPr lang="en-US" dirty="0"/>
              <a:t> count if the applicant eats, cooks and shops separately</a:t>
            </a:r>
          </a:p>
          <a:p>
            <a:pPr marL="0" indent="0">
              <a:buNone/>
            </a:pPr>
            <a:endParaRPr lang="en-US" dirty="0"/>
          </a:p>
          <a:p>
            <a:pPr>
              <a:buFontTx/>
              <a:buChar char="-"/>
            </a:pPr>
            <a:r>
              <a:rPr lang="en-US" dirty="0"/>
              <a:t>Cannot get SNAP if you live in a FOR-PROFIT CILA (group home)</a:t>
            </a:r>
          </a:p>
        </p:txBody>
      </p:sp>
    </p:spTree>
    <p:extLst>
      <p:ext uri="{BB962C8B-B14F-4D97-AF65-F5344CB8AC3E}">
        <p14:creationId xmlns:p14="http://schemas.microsoft.com/office/powerpoint/2010/main" val="2494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ONLY have IL Medicaid</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42</a:t>
            </a:fld>
            <a:endParaRPr lang="en-US"/>
          </a:p>
        </p:txBody>
      </p:sp>
      <p:sp>
        <p:nvSpPr>
          <p:cNvPr id="4" name="Content Placeholder 3"/>
          <p:cNvSpPr>
            <a:spLocks noGrp="1"/>
          </p:cNvSpPr>
          <p:nvPr>
            <p:ph sz="quarter" idx="1"/>
          </p:nvPr>
        </p:nvSpPr>
        <p:spPr/>
        <p:txBody>
          <a:bodyPr/>
          <a:lstStyle/>
          <a:p>
            <a:r>
              <a:rPr lang="en-US" dirty="0"/>
              <a:t>And no Medicare or no commercial insurance, you will NOT have traditional Medicaid</a:t>
            </a:r>
          </a:p>
          <a:p>
            <a:r>
              <a:rPr lang="en-US" dirty="0"/>
              <a:t>You will have to pick an INTEGRATED CARE PLAN – Health Choice IL - has it’s own hospitals, doctors &amp; pharmacies.</a:t>
            </a:r>
          </a:p>
          <a:p>
            <a:r>
              <a:rPr lang="en-US" dirty="0"/>
              <a:t>If you do not actively pick one, one will be automatically assigned to you</a:t>
            </a:r>
          </a:p>
          <a:p>
            <a:pPr marL="0" indent="0">
              <a:buNone/>
            </a:pPr>
            <a:r>
              <a:rPr lang="en-US" sz="6600" dirty="0">
                <a:sym typeface="Wingdings" panose="05000000000000000000" pitchFamily="2" charset="2"/>
              </a:rPr>
              <a:t></a:t>
            </a:r>
            <a:endParaRPr lang="en-US" sz="6600"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15726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EC87-87BA-45B0-8566-D796B6CF9CC3}"/>
              </a:ext>
            </a:extLst>
          </p:cNvPr>
          <p:cNvSpPr>
            <a:spLocks noGrp="1"/>
          </p:cNvSpPr>
          <p:nvPr>
            <p:ph type="title"/>
          </p:nvPr>
        </p:nvSpPr>
        <p:spPr/>
        <p:txBody>
          <a:bodyPr/>
          <a:lstStyle/>
          <a:p>
            <a:r>
              <a:rPr lang="en-US" dirty="0"/>
              <a:t>If your ONLY health insurance is: </a:t>
            </a:r>
          </a:p>
        </p:txBody>
      </p:sp>
      <p:sp>
        <p:nvSpPr>
          <p:cNvPr id="3" name="Slide Number Placeholder 2">
            <a:extLst>
              <a:ext uri="{FF2B5EF4-FFF2-40B4-BE49-F238E27FC236}">
                <a16:creationId xmlns:a16="http://schemas.microsoft.com/office/drawing/2014/main" id="{D7B484EB-788C-4A89-A827-8C6A90D11408}"/>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43</a:t>
            </a:fld>
            <a:endParaRPr lang="en-US"/>
          </a:p>
        </p:txBody>
      </p:sp>
      <p:sp>
        <p:nvSpPr>
          <p:cNvPr id="4" name="Content Placeholder 3">
            <a:extLst>
              <a:ext uri="{FF2B5EF4-FFF2-40B4-BE49-F238E27FC236}">
                <a16:creationId xmlns:a16="http://schemas.microsoft.com/office/drawing/2014/main" id="{D6553C48-A836-4C36-A2CE-B6DEF883828E}"/>
              </a:ext>
            </a:extLst>
          </p:cNvPr>
          <p:cNvSpPr>
            <a:spLocks noGrp="1"/>
          </p:cNvSpPr>
          <p:nvPr>
            <p:ph sz="quarter" idx="1"/>
          </p:nvPr>
        </p:nvSpPr>
        <p:spPr/>
        <p:txBody>
          <a:bodyPr/>
          <a:lstStyle/>
          <a:p>
            <a:pPr marL="0" indent="0">
              <a:buNone/>
            </a:pPr>
            <a:r>
              <a:rPr lang="en-US" dirty="0"/>
              <a:t>IL Medicaid </a:t>
            </a:r>
          </a:p>
          <a:p>
            <a:pPr marL="0" indent="0">
              <a:buNone/>
            </a:pPr>
            <a:r>
              <a:rPr lang="en-US" dirty="0"/>
              <a:t>– you do not have “traditional” Medicaid.</a:t>
            </a:r>
          </a:p>
          <a:p>
            <a:pPr marL="0" indent="0">
              <a:buNone/>
            </a:pPr>
            <a:endParaRPr lang="en-US" dirty="0"/>
          </a:p>
          <a:p>
            <a:pPr marL="0" indent="0">
              <a:buNone/>
            </a:pPr>
            <a:r>
              <a:rPr lang="en-US" dirty="0"/>
              <a:t>You will need to pick a Health Choice Illinois Plan</a:t>
            </a:r>
          </a:p>
          <a:p>
            <a:pPr>
              <a:buFontTx/>
              <a:buChar char="-"/>
            </a:pPr>
            <a:r>
              <a:rPr lang="en-US" dirty="0"/>
              <a:t>Each plan has it’s own list of hospitals &amp; doctors.</a:t>
            </a:r>
          </a:p>
          <a:p>
            <a:pPr>
              <a:buFontTx/>
              <a:buChar char="-"/>
            </a:pPr>
            <a:r>
              <a:rPr lang="en-US" dirty="0"/>
              <a:t>To compare plans - </a:t>
            </a:r>
            <a:r>
              <a:rPr lang="en-US" dirty="0">
                <a:hlinkClick r:id="rId2"/>
              </a:rPr>
              <a:t>https://enrollhfs.illinois.gov/</a:t>
            </a:r>
            <a:endParaRPr lang="en-US" dirty="0"/>
          </a:p>
        </p:txBody>
      </p:sp>
    </p:spTree>
    <p:extLst>
      <p:ext uri="{BB962C8B-B14F-4D97-AF65-F5344CB8AC3E}">
        <p14:creationId xmlns:p14="http://schemas.microsoft.com/office/powerpoint/2010/main" val="106457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p:cTn id="23"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Medicaid (Cont.)</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44</a:t>
            </a:fld>
            <a:endParaRPr lang="en-US"/>
          </a:p>
        </p:txBody>
      </p:sp>
      <p:sp>
        <p:nvSpPr>
          <p:cNvPr id="4" name="Content Placeholder 3"/>
          <p:cNvSpPr>
            <a:spLocks noGrp="1"/>
          </p:cNvSpPr>
          <p:nvPr>
            <p:ph sz="quarter" idx="1"/>
          </p:nvPr>
        </p:nvSpPr>
        <p:spPr>
          <a:xfrm>
            <a:off x="609600" y="2209800"/>
            <a:ext cx="8153400" cy="4495800"/>
          </a:xfrm>
        </p:spPr>
        <p:txBody>
          <a:bodyPr>
            <a:normAutofit fontScale="92500" lnSpcReduction="10000"/>
          </a:bodyPr>
          <a:lstStyle/>
          <a:p>
            <a:pPr>
              <a:buFontTx/>
              <a:buChar char="•"/>
              <a:defRPr/>
            </a:pPr>
            <a:r>
              <a:rPr lang="en-US" sz="3200" b="1" dirty="0">
                <a:solidFill>
                  <a:srgbClr val="FF0000"/>
                </a:solidFill>
              </a:rPr>
              <a:t>Traditional</a:t>
            </a:r>
            <a:r>
              <a:rPr lang="en-US" sz="3200" b="1" dirty="0"/>
              <a:t> </a:t>
            </a:r>
            <a:r>
              <a:rPr lang="en-US" sz="2200" b="1" dirty="0"/>
              <a:t>Illinois Medicaid covers:</a:t>
            </a:r>
          </a:p>
          <a:p>
            <a:pPr lvl="1">
              <a:buFontTx/>
              <a:buChar char="•"/>
              <a:defRPr/>
            </a:pPr>
            <a:r>
              <a:rPr lang="en-US" sz="2200" b="1" dirty="0"/>
              <a:t>  Most acute care hospitals in Illinois</a:t>
            </a:r>
          </a:p>
          <a:p>
            <a:pPr lvl="1">
              <a:buFontTx/>
              <a:buChar char="•"/>
              <a:defRPr/>
            </a:pPr>
            <a:r>
              <a:rPr lang="en-US" sz="2200" b="1" dirty="0"/>
              <a:t>  Certain doctors – if accept Medicaid – co-pay is $3.90 – co-pay may be eliminated</a:t>
            </a:r>
          </a:p>
          <a:p>
            <a:pPr lvl="1">
              <a:buFontTx/>
              <a:buChar char="•"/>
              <a:defRPr/>
            </a:pPr>
            <a:r>
              <a:rPr lang="en-US" sz="2200" b="1" dirty="0"/>
              <a:t> </a:t>
            </a:r>
            <a:r>
              <a:rPr lang="en-US" sz="2200" b="1" dirty="0">
                <a:solidFill>
                  <a:srgbClr val="FF0000"/>
                </a:solidFill>
              </a:rPr>
              <a:t>***</a:t>
            </a:r>
            <a:r>
              <a:rPr lang="en-US" sz="2200" b="1" dirty="0"/>
              <a:t> Pharmacies – co-pay $2 generic,  $3.90 name brand- co-pay may be eliminated</a:t>
            </a:r>
          </a:p>
          <a:p>
            <a:pPr lvl="1">
              <a:buFontTx/>
              <a:buChar char="•"/>
              <a:defRPr/>
            </a:pPr>
            <a:r>
              <a:rPr lang="en-US" sz="2200" b="1" dirty="0"/>
              <a:t>  Diapers &amp; bed pads delivered</a:t>
            </a:r>
          </a:p>
          <a:p>
            <a:pPr lvl="1">
              <a:buFontTx/>
              <a:buChar char="•"/>
              <a:defRPr/>
            </a:pPr>
            <a:r>
              <a:rPr lang="en-US" sz="2200" b="1" dirty="0"/>
              <a:t>  DME – with prior authorization</a:t>
            </a:r>
          </a:p>
          <a:p>
            <a:pPr lvl="1">
              <a:buFontTx/>
              <a:buChar char="•"/>
              <a:defRPr/>
            </a:pPr>
            <a:r>
              <a:rPr lang="en-US" sz="2200" b="1" dirty="0"/>
              <a:t>  Many nursing homes</a:t>
            </a:r>
          </a:p>
          <a:p>
            <a:pPr lvl="1">
              <a:buFontTx/>
              <a:buChar char="•"/>
              <a:defRPr/>
            </a:pPr>
            <a:r>
              <a:rPr lang="en-US" sz="2200" b="1" dirty="0"/>
              <a:t>  QMB – if eligible- Part B and Part D Premiums</a:t>
            </a:r>
          </a:p>
          <a:p>
            <a:pPr marL="365760" lvl="1" indent="0">
              <a:buNone/>
              <a:defRPr/>
            </a:pPr>
            <a:r>
              <a:rPr lang="en-US" sz="1800" b="1" dirty="0"/>
              <a:t>(</a:t>
            </a:r>
            <a:r>
              <a:rPr lang="en-US" sz="1800" dirty="0"/>
              <a:t>There is no co-pay for pregnant women,  people enrolled in the Breast &amp; Cervical Cancer treatment program, residents of nursing homes, supportive living facilities and intermediate care facilities) </a:t>
            </a:r>
            <a:endParaRPr lang="en-US" sz="1800" b="1" dirty="0"/>
          </a:p>
          <a:p>
            <a:endParaRPr lang="en-US" dirty="0"/>
          </a:p>
        </p:txBody>
      </p:sp>
      <p:sp>
        <p:nvSpPr>
          <p:cNvPr id="5"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120263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347C-267C-403F-BD7E-C7368DB49A0F}"/>
              </a:ext>
            </a:extLst>
          </p:cNvPr>
          <p:cNvSpPr>
            <a:spLocks noGrp="1"/>
          </p:cNvSpPr>
          <p:nvPr>
            <p:ph type="title"/>
          </p:nvPr>
        </p:nvSpPr>
        <p:spPr/>
        <p:txBody>
          <a:bodyPr/>
          <a:lstStyle/>
          <a:p>
            <a:r>
              <a:rPr lang="en-US" dirty="0"/>
              <a:t>During the Pandemic</a:t>
            </a:r>
          </a:p>
        </p:txBody>
      </p:sp>
      <p:sp>
        <p:nvSpPr>
          <p:cNvPr id="3" name="Slide Number Placeholder 2">
            <a:extLst>
              <a:ext uri="{FF2B5EF4-FFF2-40B4-BE49-F238E27FC236}">
                <a16:creationId xmlns:a16="http://schemas.microsoft.com/office/drawing/2014/main" id="{973468C9-6710-4E57-9A3B-8CD8BF88F28A}"/>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45</a:t>
            </a:fld>
            <a:endParaRPr lang="en-US"/>
          </a:p>
        </p:txBody>
      </p:sp>
      <p:sp>
        <p:nvSpPr>
          <p:cNvPr id="4" name="Content Placeholder 3">
            <a:extLst>
              <a:ext uri="{FF2B5EF4-FFF2-40B4-BE49-F238E27FC236}">
                <a16:creationId xmlns:a16="http://schemas.microsoft.com/office/drawing/2014/main" id="{9DD94D82-549A-4272-BACE-5E630B3C0E48}"/>
              </a:ext>
            </a:extLst>
          </p:cNvPr>
          <p:cNvSpPr>
            <a:spLocks noGrp="1"/>
          </p:cNvSpPr>
          <p:nvPr>
            <p:ph sz="quarter" idx="1"/>
          </p:nvPr>
        </p:nvSpPr>
        <p:spPr/>
        <p:txBody>
          <a:bodyPr>
            <a:normAutofit/>
          </a:bodyPr>
          <a:lstStyle/>
          <a:p>
            <a:pPr marL="0" indent="0">
              <a:buNone/>
            </a:pPr>
            <a:r>
              <a:rPr lang="en-US" sz="9600" dirty="0"/>
              <a:t>IL Medicaid co-pays are being waived</a:t>
            </a:r>
          </a:p>
        </p:txBody>
      </p:sp>
    </p:spTree>
    <p:extLst>
      <p:ext uri="{BB962C8B-B14F-4D97-AF65-F5344CB8AC3E}">
        <p14:creationId xmlns:p14="http://schemas.microsoft.com/office/powerpoint/2010/main" val="1876312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Medicaid -&gt; NOT JUST FOR MEDICAL</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46</a:t>
            </a:fld>
            <a:endParaRPr lang="en-US"/>
          </a:p>
        </p:txBody>
      </p:sp>
      <p:pic>
        <p:nvPicPr>
          <p:cNvPr id="1026" name="Picture 2" descr="Click to view"/>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66700" y="4114800"/>
            <a:ext cx="14859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arm-clock-ringing-back-to-school-cli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263" y="1520508"/>
            <a:ext cx="334899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siness-woman-at-work-on-computer-showing-thumbsup-sign-clipart-9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539399"/>
            <a:ext cx="3028950" cy="28425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ck to 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9174" y="4770756"/>
            <a:ext cx="2562225" cy="178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09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p:txBody>
          <a:bodyPr>
            <a:normAutofit fontScale="90000"/>
          </a:bodyPr>
          <a:lstStyle/>
          <a:p>
            <a:pPr eaLnBrk="1" hangingPunct="1">
              <a:defRPr/>
            </a:pPr>
            <a:r>
              <a:rPr lang="en-US" sz="6000"/>
              <a:t>Medicaid Pays</a:t>
            </a:r>
          </a:p>
        </p:txBody>
      </p:sp>
      <p:sp>
        <p:nvSpPr>
          <p:cNvPr id="7" name="Slide Number Placeholder 5"/>
          <p:cNvSpPr>
            <a:spLocks noGrp="1"/>
          </p:cNvSpPr>
          <p:nvPr>
            <p:ph type="sldNum" sz="quarter" idx="12"/>
          </p:nvPr>
        </p:nvSpPr>
        <p:spPr/>
        <p:txBody>
          <a:bodyPr>
            <a:normAutofit fontScale="85000" lnSpcReduction="20000"/>
          </a:bodyPr>
          <a:lstStyle/>
          <a:p>
            <a:pPr>
              <a:defRPr/>
            </a:pPr>
            <a:fld id="{6C99CEEA-8951-4E48-8A71-9E4CE05206AC}" type="slidenum">
              <a:rPr lang="en-US"/>
              <a:pPr>
                <a:defRPr/>
              </a:pPr>
              <a:t>47</a:t>
            </a:fld>
            <a:endParaRPr lang="en-US"/>
          </a:p>
        </p:txBody>
      </p:sp>
      <p:pic>
        <p:nvPicPr>
          <p:cNvPr id="1455109" name="Picture 5" descr="PileMoney1"/>
          <p:cNvPicPr>
            <a:picLocks noGrp="1" noChangeAspect="1" noChangeArrowheads="1"/>
          </p:cNvPicPr>
          <p:nvPr>
            <p:ph sz="quarter" idx="1"/>
          </p:nvPr>
        </p:nvPicPr>
        <p:blipFill>
          <a:blip r:embed="rId3" cstate="print"/>
          <a:stretch>
            <a:fillRect/>
          </a:stretch>
        </p:blipFill>
        <p:spPr>
          <a:xfrm>
            <a:off x="6019800" y="3505200"/>
            <a:ext cx="2600325" cy="2152422"/>
          </a:xfrm>
          <a:noFill/>
        </p:spPr>
      </p:pic>
      <p:sp>
        <p:nvSpPr>
          <p:cNvPr id="1455107" name="Text Box 3"/>
          <p:cNvSpPr txBox="1">
            <a:spLocks noChangeArrowheads="1"/>
          </p:cNvSpPr>
          <p:nvPr/>
        </p:nvSpPr>
        <p:spPr bwMode="auto">
          <a:xfrm>
            <a:off x="-311753" y="3811012"/>
            <a:ext cx="6331553" cy="2554545"/>
          </a:xfrm>
          <a:prstGeom prst="rect">
            <a:avLst/>
          </a:prstGeom>
          <a:noFill/>
          <a:ln w="9525">
            <a:noFill/>
            <a:miter lim="800000"/>
            <a:headEnd/>
            <a:tailEnd/>
          </a:ln>
          <a:effectLst/>
        </p:spPr>
        <p:txBody>
          <a:bodyPr wrap="square">
            <a:spAutoFit/>
          </a:bodyPr>
          <a:lstStyle/>
          <a:p>
            <a:pPr lvl="2">
              <a:buFontTx/>
              <a:buChar char="•"/>
              <a:defRPr/>
            </a:pPr>
            <a:r>
              <a:rPr lang="en-US" sz="3200" b="1" dirty="0">
                <a:latin typeface="+mn-lt"/>
              </a:rPr>
              <a:t>  Day Program</a:t>
            </a:r>
          </a:p>
          <a:p>
            <a:pPr lvl="2">
              <a:buFontTx/>
              <a:buChar char="•"/>
              <a:defRPr/>
            </a:pPr>
            <a:r>
              <a:rPr lang="en-US" sz="3200" b="1" dirty="0">
                <a:latin typeface="+mn-lt"/>
              </a:rPr>
              <a:t>  Supported Employment</a:t>
            </a:r>
          </a:p>
          <a:p>
            <a:pPr lvl="2">
              <a:buFontTx/>
              <a:buChar char="•"/>
              <a:defRPr/>
            </a:pPr>
            <a:r>
              <a:rPr lang="en-US" sz="3200" b="1" dirty="0">
                <a:latin typeface="+mn-lt"/>
              </a:rPr>
              <a:t>  Job Coach</a:t>
            </a:r>
          </a:p>
          <a:p>
            <a:pPr lvl="2">
              <a:buFontTx/>
              <a:buChar char="•"/>
              <a:defRPr/>
            </a:pPr>
            <a:r>
              <a:rPr lang="en-US" sz="3200" b="1" dirty="0">
                <a:latin typeface="+mn-lt"/>
              </a:rPr>
              <a:t>  Residential</a:t>
            </a:r>
          </a:p>
          <a:p>
            <a:pPr>
              <a:buFontTx/>
              <a:buChar char="•"/>
              <a:defRPr/>
            </a:pPr>
            <a:endParaRPr lang="en-US" sz="3200" b="1" dirty="0">
              <a:latin typeface="+mn-lt"/>
            </a:endParaRPr>
          </a:p>
        </p:txBody>
      </p:sp>
      <p:sp>
        <p:nvSpPr>
          <p:cNvPr id="1455108" name="Rectangle 4"/>
          <p:cNvSpPr>
            <a:spLocks noChangeArrowheads="1"/>
          </p:cNvSpPr>
          <p:nvPr/>
        </p:nvSpPr>
        <p:spPr bwMode="auto">
          <a:xfrm>
            <a:off x="2133600" y="1600200"/>
            <a:ext cx="5181600" cy="2062103"/>
          </a:xfrm>
          <a:prstGeom prst="rect">
            <a:avLst/>
          </a:prstGeom>
          <a:noFill/>
          <a:ln w="9525">
            <a:noFill/>
            <a:miter lim="800000"/>
            <a:headEnd/>
            <a:tailEnd/>
          </a:ln>
          <a:effectLst/>
        </p:spPr>
        <p:txBody>
          <a:bodyPr wrap="square">
            <a:spAutoFit/>
          </a:bodyPr>
          <a:lstStyle/>
          <a:p>
            <a:pPr lvl="1">
              <a:buFontTx/>
              <a:buChar char="•"/>
              <a:defRPr/>
            </a:pPr>
            <a:r>
              <a:rPr lang="en-US" sz="3200" b="1" dirty="0">
                <a:latin typeface="+mn-lt"/>
              </a:rPr>
              <a:t>  PROGRAMMING</a:t>
            </a:r>
          </a:p>
          <a:p>
            <a:pPr lvl="1">
              <a:defRPr/>
            </a:pPr>
            <a:r>
              <a:rPr lang="en-US" sz="3200" b="1" dirty="0">
                <a:latin typeface="+mn-lt"/>
              </a:rPr>
              <a:t>   -for after 18 years old</a:t>
            </a:r>
          </a:p>
          <a:p>
            <a:pPr lvl="1">
              <a:defRPr/>
            </a:pPr>
            <a:r>
              <a:rPr lang="en-US" sz="3200" b="1" dirty="0">
                <a:latin typeface="+mn-lt"/>
              </a:rPr>
              <a:t>(alone or with another </a:t>
            </a:r>
            <a:r>
              <a:rPr lang="en-US" sz="3200" b="1" dirty="0" err="1">
                <a:latin typeface="+mn-lt"/>
              </a:rPr>
              <a:t>payor</a:t>
            </a:r>
            <a:r>
              <a:rPr lang="en-US" sz="3200" b="1" dirty="0">
                <a:latin typeface="+mn-lt"/>
              </a:rPr>
              <a:t> )</a:t>
            </a:r>
          </a:p>
        </p:txBody>
      </p:sp>
      <p:sp>
        <p:nvSpPr>
          <p:cNvPr id="8"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29443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5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5108">
                                            <p:txEl>
                                              <p:pRg st="2" end="2"/>
                                            </p:txEl>
                                          </p:spTgt>
                                        </p:tgtEl>
                                        <p:attrNameLst>
                                          <p:attrName>style.visibility</p:attrName>
                                        </p:attrNameLst>
                                      </p:cBhvr>
                                      <p:to>
                                        <p:strVal val="visible"/>
                                      </p:to>
                                    </p:set>
                                  </p:childTnLst>
                                </p:cTn>
                              </p:par>
                              <p:par>
                                <p:cTn id="15" presetID="41" presetClass="entr" presetSubtype="0" fill="hold" nodeType="withEffect">
                                  <p:stCondLst>
                                    <p:cond delay="0"/>
                                  </p:stCondLst>
                                  <p:iterate type="lt">
                                    <p:tmPct val="10000"/>
                                  </p:iterate>
                                  <p:childTnLst>
                                    <p:set>
                                      <p:cBhvr>
                                        <p:cTn id="16" dur="1" fill="hold">
                                          <p:stCondLst>
                                            <p:cond delay="0"/>
                                          </p:stCondLst>
                                        </p:cTn>
                                        <p:tgtEl>
                                          <p:spTgt spid="1455107">
                                            <p:txEl>
                                              <p:pRg st="0" end="0"/>
                                            </p:txEl>
                                          </p:spTgt>
                                        </p:tgtEl>
                                        <p:attrNameLst>
                                          <p:attrName>style.visibility</p:attrName>
                                        </p:attrNameLst>
                                      </p:cBhvr>
                                      <p:to>
                                        <p:strVal val="visible"/>
                                      </p:to>
                                    </p:set>
                                    <p:anim calcmode="lin" valueType="num">
                                      <p:cBhvr>
                                        <p:cTn id="17" dur="500" fill="hold"/>
                                        <p:tgtEl>
                                          <p:spTgt spid="145510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455107">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145510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45510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455107">
                                            <p:txEl>
                                              <p:pRg st="0" end="0"/>
                                            </p:txEl>
                                          </p:spTgt>
                                        </p:tgtEl>
                                      </p:cBhvr>
                                    </p:animEffect>
                                  </p:childTnLst>
                                </p:cTn>
                              </p:par>
                              <p:par>
                                <p:cTn id="22" presetID="41" presetClass="entr" presetSubtype="0" fill="hold" nodeType="withEffect">
                                  <p:stCondLst>
                                    <p:cond delay="0"/>
                                  </p:stCondLst>
                                  <p:iterate type="lt">
                                    <p:tmPct val="10000"/>
                                  </p:iterate>
                                  <p:childTnLst>
                                    <p:set>
                                      <p:cBhvr>
                                        <p:cTn id="23" dur="1" fill="hold">
                                          <p:stCondLst>
                                            <p:cond delay="0"/>
                                          </p:stCondLst>
                                        </p:cTn>
                                        <p:tgtEl>
                                          <p:spTgt spid="1455107">
                                            <p:txEl>
                                              <p:pRg st="1" end="1"/>
                                            </p:txEl>
                                          </p:spTgt>
                                        </p:tgtEl>
                                        <p:attrNameLst>
                                          <p:attrName>style.visibility</p:attrName>
                                        </p:attrNameLst>
                                      </p:cBhvr>
                                      <p:to>
                                        <p:strVal val="visible"/>
                                      </p:to>
                                    </p:set>
                                    <p:anim calcmode="lin" valueType="num">
                                      <p:cBhvr>
                                        <p:cTn id="24" dur="500" fill="hold"/>
                                        <p:tgtEl>
                                          <p:spTgt spid="145510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455107">
                                            <p:txEl>
                                              <p:pRg st="1" end="1"/>
                                            </p:txEl>
                                          </p:spTgt>
                                        </p:tgtEl>
                                        <p:attrNameLst>
                                          <p:attrName>ppt_y</p:attrName>
                                        </p:attrNameLst>
                                      </p:cBhvr>
                                      <p:tavLst>
                                        <p:tav tm="0">
                                          <p:val>
                                            <p:strVal val="#ppt_y"/>
                                          </p:val>
                                        </p:tav>
                                        <p:tav tm="100000">
                                          <p:val>
                                            <p:strVal val="#ppt_y"/>
                                          </p:val>
                                        </p:tav>
                                      </p:tavLst>
                                    </p:anim>
                                    <p:anim calcmode="lin" valueType="num">
                                      <p:cBhvr>
                                        <p:cTn id="26" dur="500" fill="hold"/>
                                        <p:tgtEl>
                                          <p:spTgt spid="145510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45510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455107">
                                            <p:txEl>
                                              <p:pRg st="1" end="1"/>
                                            </p:txEl>
                                          </p:spTgt>
                                        </p:tgtEl>
                                      </p:cBhvr>
                                    </p:animEffect>
                                  </p:childTnLst>
                                </p:cTn>
                              </p:par>
                              <p:par>
                                <p:cTn id="29" presetID="41" presetClass="entr" presetSubtype="0" fill="hold" nodeType="withEffect">
                                  <p:stCondLst>
                                    <p:cond delay="0"/>
                                  </p:stCondLst>
                                  <p:iterate type="lt">
                                    <p:tmPct val="10000"/>
                                  </p:iterate>
                                  <p:childTnLst>
                                    <p:set>
                                      <p:cBhvr>
                                        <p:cTn id="30" dur="1" fill="hold">
                                          <p:stCondLst>
                                            <p:cond delay="0"/>
                                          </p:stCondLst>
                                        </p:cTn>
                                        <p:tgtEl>
                                          <p:spTgt spid="1455107">
                                            <p:txEl>
                                              <p:pRg st="3" end="3"/>
                                            </p:txEl>
                                          </p:spTgt>
                                        </p:tgtEl>
                                        <p:attrNameLst>
                                          <p:attrName>style.visibility</p:attrName>
                                        </p:attrNameLst>
                                      </p:cBhvr>
                                      <p:to>
                                        <p:strVal val="visible"/>
                                      </p:to>
                                    </p:set>
                                    <p:anim calcmode="lin" valueType="num">
                                      <p:cBhvr>
                                        <p:cTn id="31" dur="500" fill="hold"/>
                                        <p:tgtEl>
                                          <p:spTgt spid="145510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455107">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145510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45510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455107">
                                            <p:txEl>
                                              <p:pRg st="3" end="3"/>
                                            </p:txEl>
                                          </p:spTgt>
                                        </p:tgtEl>
                                      </p:cBhvr>
                                    </p:animEffect>
                                  </p:childTnLst>
                                </p:cTn>
                              </p:par>
                              <p:par>
                                <p:cTn id="36" presetID="41" presetClass="entr" presetSubtype="0" fill="hold" nodeType="withEffect">
                                  <p:stCondLst>
                                    <p:cond delay="0"/>
                                  </p:stCondLst>
                                  <p:iterate type="lt">
                                    <p:tmPct val="10000"/>
                                  </p:iterate>
                                  <p:childTnLst>
                                    <p:set>
                                      <p:cBhvr>
                                        <p:cTn id="37" dur="1" fill="hold">
                                          <p:stCondLst>
                                            <p:cond delay="0"/>
                                          </p:stCondLst>
                                        </p:cTn>
                                        <p:tgtEl>
                                          <p:spTgt spid="1455107">
                                            <p:txEl>
                                              <p:pRg st="2" end="2"/>
                                            </p:txEl>
                                          </p:spTgt>
                                        </p:tgtEl>
                                        <p:attrNameLst>
                                          <p:attrName>style.visibility</p:attrName>
                                        </p:attrNameLst>
                                      </p:cBhvr>
                                      <p:to>
                                        <p:strVal val="visible"/>
                                      </p:to>
                                    </p:set>
                                    <p:anim calcmode="lin" valueType="num">
                                      <p:cBhvr>
                                        <p:cTn id="38" dur="500" fill="hold"/>
                                        <p:tgtEl>
                                          <p:spTgt spid="145510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455107">
                                            <p:txEl>
                                              <p:pRg st="2" end="2"/>
                                            </p:txEl>
                                          </p:spTgt>
                                        </p:tgtEl>
                                        <p:attrNameLst>
                                          <p:attrName>ppt_y</p:attrName>
                                        </p:attrNameLst>
                                      </p:cBhvr>
                                      <p:tavLst>
                                        <p:tav tm="0">
                                          <p:val>
                                            <p:strVal val="#ppt_y"/>
                                          </p:val>
                                        </p:tav>
                                        <p:tav tm="100000">
                                          <p:val>
                                            <p:strVal val="#ppt_y"/>
                                          </p:val>
                                        </p:tav>
                                      </p:tavLst>
                                    </p:anim>
                                    <p:anim calcmode="lin" valueType="num">
                                      <p:cBhvr>
                                        <p:cTn id="40" dur="500" fill="hold"/>
                                        <p:tgtEl>
                                          <p:spTgt spid="145510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45510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45510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1455109"/>
                                        </p:tgtEl>
                                        <p:attrNameLst>
                                          <p:attrName>style.visibility</p:attrName>
                                        </p:attrNameLst>
                                      </p:cBhvr>
                                      <p:to>
                                        <p:strVal val="visible"/>
                                      </p:to>
                                    </p:set>
                                    <p:animEffect transition="in" filter="fade">
                                      <p:cBhvr>
                                        <p:cTn id="47" dur="2000"/>
                                        <p:tgtEl>
                                          <p:spTgt spid="1455109"/>
                                        </p:tgtEl>
                                      </p:cBhvr>
                                    </p:animEffect>
                                    <p:anim calcmode="lin" valueType="num">
                                      <p:cBhvr>
                                        <p:cTn id="48" dur="2000" fill="hold"/>
                                        <p:tgtEl>
                                          <p:spTgt spid="1455109"/>
                                        </p:tgtEl>
                                        <p:attrNameLst>
                                          <p:attrName>style.rotation</p:attrName>
                                        </p:attrNameLst>
                                      </p:cBhvr>
                                      <p:tavLst>
                                        <p:tav tm="0">
                                          <p:val>
                                            <p:fltVal val="720"/>
                                          </p:val>
                                        </p:tav>
                                        <p:tav tm="100000">
                                          <p:val>
                                            <p:fltVal val="0"/>
                                          </p:val>
                                        </p:tav>
                                      </p:tavLst>
                                    </p:anim>
                                    <p:anim calcmode="lin" valueType="num">
                                      <p:cBhvr>
                                        <p:cTn id="49" dur="2000" fill="hold"/>
                                        <p:tgtEl>
                                          <p:spTgt spid="1455109"/>
                                        </p:tgtEl>
                                        <p:attrNameLst>
                                          <p:attrName>ppt_h</p:attrName>
                                        </p:attrNameLst>
                                      </p:cBhvr>
                                      <p:tavLst>
                                        <p:tav tm="0">
                                          <p:val>
                                            <p:fltVal val="0"/>
                                          </p:val>
                                        </p:tav>
                                        <p:tav tm="100000">
                                          <p:val>
                                            <p:strVal val="#ppt_h"/>
                                          </p:val>
                                        </p:tav>
                                      </p:tavLst>
                                    </p:anim>
                                    <p:anim calcmode="lin" valueType="num">
                                      <p:cBhvr>
                                        <p:cTn id="50" dur="2000" fill="hold"/>
                                        <p:tgtEl>
                                          <p:spTgt spid="145510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MEDICAID WAIVER PROGRAMS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48</a:t>
            </a:fld>
            <a:endParaRPr lang="en-US"/>
          </a:p>
        </p:txBody>
      </p:sp>
      <p:sp>
        <p:nvSpPr>
          <p:cNvPr id="4" name="Content Placeholder 3"/>
          <p:cNvSpPr>
            <a:spLocks noGrp="1"/>
          </p:cNvSpPr>
          <p:nvPr>
            <p:ph sz="quarter" idx="1"/>
          </p:nvPr>
        </p:nvSpPr>
        <p:spPr/>
        <p:txBody>
          <a:bodyPr>
            <a:normAutofit fontScale="77500" lnSpcReduction="20000"/>
          </a:bodyPr>
          <a:lstStyle/>
          <a:p>
            <a:r>
              <a:rPr lang="en-US" b="1" dirty="0"/>
              <a:t>HCBS Waiver for Adults with Developmental Disabilities (Home &amp; Community Based Services)</a:t>
            </a:r>
          </a:p>
          <a:p>
            <a:r>
              <a:rPr lang="en-US" b="1" dirty="0"/>
              <a:t>HCB Support Waiver for Children and Young Adults with Developmental Disabilities</a:t>
            </a:r>
          </a:p>
          <a:p>
            <a:r>
              <a:rPr lang="en-US" b="1" dirty="0"/>
              <a:t>Residential Waiver for Children and Young Adults with Developmental Disabilities</a:t>
            </a:r>
          </a:p>
          <a:p>
            <a:r>
              <a:rPr lang="en-US" b="1" dirty="0"/>
              <a:t>Children that are Technology Dependent/Medically Fragile</a:t>
            </a:r>
          </a:p>
          <a:p>
            <a:r>
              <a:rPr lang="en-US" b="1" dirty="0"/>
              <a:t>Persons with Brain Injuries (TBI)</a:t>
            </a:r>
          </a:p>
          <a:p>
            <a:r>
              <a:rPr lang="en-US" b="1" dirty="0"/>
              <a:t>Persons with HIV or AIDS</a:t>
            </a:r>
          </a:p>
          <a:p>
            <a:r>
              <a:rPr lang="en-US" b="1" dirty="0"/>
              <a:t>Supportive Living Facilities</a:t>
            </a:r>
          </a:p>
          <a:p>
            <a:r>
              <a:rPr lang="en-US" b="1" dirty="0"/>
              <a:t>Persons with Disabilities- DHS - DRS</a:t>
            </a:r>
          </a:p>
          <a:p>
            <a:r>
              <a:rPr lang="en-US" b="1" dirty="0"/>
              <a:t>Persons who are Elderly</a:t>
            </a:r>
          </a:p>
          <a:p>
            <a:pPr marL="0" indent="0">
              <a:buNone/>
            </a:pPr>
            <a:endParaRPr lang="en-US" b="1" dirty="0"/>
          </a:p>
          <a:p>
            <a:endParaRPr lang="en-US" b="1" dirty="0"/>
          </a:p>
          <a:p>
            <a:endParaRPr lang="en-US" b="1" dirty="0"/>
          </a:p>
          <a:p>
            <a:endParaRPr lang="en-US" b="1" dirty="0"/>
          </a:p>
          <a:p>
            <a:endParaRPr lang="en-US"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696852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4095-A97E-432C-ACC8-9CFC4AB6E2E8}"/>
              </a:ext>
            </a:extLst>
          </p:cNvPr>
          <p:cNvSpPr>
            <a:spLocks noGrp="1"/>
          </p:cNvSpPr>
          <p:nvPr>
            <p:ph type="title"/>
          </p:nvPr>
        </p:nvSpPr>
        <p:spPr/>
        <p:txBody>
          <a:bodyPr/>
          <a:lstStyle/>
          <a:p>
            <a:r>
              <a:rPr lang="en-US" dirty="0"/>
              <a:t>Medicaid Waiver Programs</a:t>
            </a:r>
          </a:p>
        </p:txBody>
      </p:sp>
      <p:sp>
        <p:nvSpPr>
          <p:cNvPr id="3" name="Slide Number Placeholder 2">
            <a:extLst>
              <a:ext uri="{FF2B5EF4-FFF2-40B4-BE49-F238E27FC236}">
                <a16:creationId xmlns:a16="http://schemas.microsoft.com/office/drawing/2014/main" id="{2B7631D0-7247-457A-9DBA-D97277D77470}"/>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49</a:t>
            </a:fld>
            <a:endParaRPr lang="en-US"/>
          </a:p>
        </p:txBody>
      </p:sp>
      <p:sp>
        <p:nvSpPr>
          <p:cNvPr id="4" name="Content Placeholder 3">
            <a:extLst>
              <a:ext uri="{FF2B5EF4-FFF2-40B4-BE49-F238E27FC236}">
                <a16:creationId xmlns:a16="http://schemas.microsoft.com/office/drawing/2014/main" id="{FDDB8DAA-E611-434D-9920-1047D09502C9}"/>
              </a:ext>
            </a:extLst>
          </p:cNvPr>
          <p:cNvSpPr>
            <a:spLocks noGrp="1"/>
          </p:cNvSpPr>
          <p:nvPr>
            <p:ph sz="quarter" idx="1"/>
          </p:nvPr>
        </p:nvSpPr>
        <p:spPr/>
        <p:txBody>
          <a:bodyPr/>
          <a:lstStyle/>
          <a:p>
            <a:pPr marL="0" indent="0">
              <a:buNone/>
            </a:pPr>
            <a:endParaRPr lang="en-US" dirty="0"/>
          </a:p>
          <a:p>
            <a:pPr marL="0" indent="0">
              <a:buNone/>
            </a:pPr>
            <a:endParaRPr lang="en-US" dirty="0"/>
          </a:p>
          <a:p>
            <a:pPr marL="0" indent="0">
              <a:buNone/>
            </a:pPr>
            <a:r>
              <a:rPr lang="en-US" dirty="0"/>
              <a:t>Some programs, ALL you need to have is IL Medicaid.</a:t>
            </a:r>
          </a:p>
          <a:p>
            <a:pPr marL="0" indent="0">
              <a:buNone/>
            </a:pPr>
            <a:endParaRPr lang="en-US" dirty="0"/>
          </a:p>
          <a:p>
            <a:pPr marL="0" indent="0">
              <a:buNone/>
            </a:pPr>
            <a:r>
              <a:rPr lang="en-US" dirty="0"/>
              <a:t>Some programs, you need to have IL Medicaid AND another source of funding.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78878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Disability Definition Requirements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a:t>
            </a:fld>
            <a:endParaRPr lang="en-US"/>
          </a:p>
        </p:txBody>
      </p:sp>
      <p:sp>
        <p:nvSpPr>
          <p:cNvPr id="4" name="Content Placeholder 3"/>
          <p:cNvSpPr>
            <a:spLocks noGrp="1"/>
          </p:cNvSpPr>
          <p:nvPr>
            <p:ph sz="quarter" idx="1"/>
          </p:nvPr>
        </p:nvSpPr>
        <p:spPr/>
        <p:txBody>
          <a:bodyPr>
            <a:normAutofit/>
          </a:bodyPr>
          <a:lstStyle/>
          <a:p>
            <a:pPr marL="0" indent="0">
              <a:buNone/>
            </a:pPr>
            <a:r>
              <a:rPr lang="en-US" sz="5400" dirty="0"/>
              <a:t>Different for children </a:t>
            </a:r>
          </a:p>
          <a:p>
            <a:pPr marL="0" indent="0">
              <a:buNone/>
            </a:pPr>
            <a:r>
              <a:rPr lang="en-US" sz="5400" dirty="0"/>
              <a:t>      than for adults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648" y="3897086"/>
            <a:ext cx="2541215" cy="257991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124200"/>
            <a:ext cx="1490049" cy="30432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3124200"/>
            <a:ext cx="1064210" cy="2856042"/>
          </a:xfrm>
          <a:prstGeom prst="rect">
            <a:avLst/>
          </a:prstGeom>
        </p:spPr>
      </p:pic>
      <p:sp>
        <p:nvSpPr>
          <p:cNvPr id="11"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13554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Department of Human Services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50</a:t>
            </a:fld>
            <a:endParaRPr lang="en-US"/>
          </a:p>
        </p:txBody>
      </p:sp>
      <p:sp>
        <p:nvSpPr>
          <p:cNvPr id="4" name="Content Placeholder 3"/>
          <p:cNvSpPr>
            <a:spLocks noGrp="1"/>
          </p:cNvSpPr>
          <p:nvPr>
            <p:ph sz="quarter" idx="1"/>
          </p:nvPr>
        </p:nvSpPr>
        <p:spPr/>
        <p:txBody>
          <a:bodyPr>
            <a:normAutofit lnSpcReduction="10000"/>
          </a:bodyPr>
          <a:lstStyle/>
          <a:p>
            <a:pPr marL="0" indent="0">
              <a:buNone/>
            </a:pPr>
            <a:r>
              <a:rPr lang="en-US" sz="5400" dirty="0"/>
              <a:t>3 “Buckets”</a:t>
            </a:r>
            <a:r>
              <a:rPr lang="en-US" dirty="0"/>
              <a:t> 		</a:t>
            </a:r>
          </a:p>
          <a:p>
            <a:pPr marL="0" indent="0">
              <a:buNone/>
            </a:pPr>
            <a:r>
              <a:rPr lang="en-US" dirty="0"/>
              <a:t>#1						</a:t>
            </a:r>
          </a:p>
          <a:p>
            <a:pPr marL="0" indent="0">
              <a:buNone/>
            </a:pPr>
            <a:r>
              <a:rPr lang="en-US" dirty="0"/>
              <a:t>Division of Mental Illness</a:t>
            </a:r>
          </a:p>
          <a:p>
            <a:pPr marL="0" indent="0">
              <a:buNone/>
            </a:pPr>
            <a:r>
              <a:rPr lang="en-US" dirty="0"/>
              <a:t>#2</a:t>
            </a:r>
          </a:p>
          <a:p>
            <a:pPr marL="0" indent="0">
              <a:buNone/>
            </a:pPr>
            <a:r>
              <a:rPr lang="en-US" dirty="0"/>
              <a:t>Division of Rehabilitation		</a:t>
            </a:r>
          </a:p>
          <a:p>
            <a:pPr marL="0" indent="0">
              <a:buNone/>
            </a:pPr>
            <a:r>
              <a:rPr lang="en-US" dirty="0"/>
              <a:t>Services</a:t>
            </a:r>
          </a:p>
          <a:p>
            <a:pPr marL="0" indent="0">
              <a:buNone/>
            </a:pPr>
            <a:r>
              <a:rPr lang="en-US" dirty="0"/>
              <a:t>#3 </a:t>
            </a:r>
          </a:p>
          <a:p>
            <a:pPr marL="0" indent="0">
              <a:buNone/>
            </a:pPr>
            <a:r>
              <a:rPr lang="en-US" dirty="0"/>
              <a:t>Division of Developmental Disability</a:t>
            </a:r>
          </a:p>
          <a:p>
            <a:endParaRPr lang="en-US" dirty="0"/>
          </a:p>
          <a:p>
            <a:endParaRPr lang="en-US" dirty="0"/>
          </a:p>
          <a:p>
            <a:endParaRPr lang="en-US" dirty="0"/>
          </a:p>
          <a:p>
            <a:pPr marL="365760" lvl="1" indent="0">
              <a:buNone/>
            </a:pPr>
            <a:endParaRPr lang="en-US" dirty="0"/>
          </a:p>
        </p:txBody>
      </p:sp>
      <p:sp>
        <p:nvSpPr>
          <p:cNvPr id="9"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8" name="Picture 2">
            <a:extLst>
              <a:ext uri="{FF2B5EF4-FFF2-40B4-BE49-F238E27FC236}">
                <a16:creationId xmlns:a16="http://schemas.microsoft.com/office/drawing/2014/main" id="{592E3977-893C-46B7-8A93-3B2645F5DF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4097000" y="4191000"/>
            <a:ext cx="1524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FE50A9D-89D7-40B1-ADEC-D5511BDB7463}"/>
              </a:ext>
            </a:extLst>
          </p:cNvPr>
          <p:cNvPicPr/>
          <p:nvPr/>
        </p:nvPicPr>
        <p:blipFill>
          <a:blip r:embed="rId3">
            <a:extLst>
              <a:ext uri="{28A0092B-C50C-407E-A947-70E740481C1C}">
                <a14:useLocalDpi xmlns:a14="http://schemas.microsoft.com/office/drawing/2010/main" val="0"/>
              </a:ext>
            </a:extLst>
          </a:blip>
          <a:srcRect/>
          <a:stretch/>
        </p:blipFill>
        <p:spPr bwMode="auto">
          <a:xfrm>
            <a:off x="4267200" y="1898517"/>
            <a:ext cx="1752600" cy="1910226"/>
          </a:xfrm>
          <a:prstGeom prst="rect">
            <a:avLst/>
          </a:prstGeom>
          <a:noFill/>
          <a:ln>
            <a:noFill/>
          </a:ln>
        </p:spPr>
      </p:pic>
      <p:pic>
        <p:nvPicPr>
          <p:cNvPr id="15" name="Picture 14">
            <a:extLst>
              <a:ext uri="{FF2B5EF4-FFF2-40B4-BE49-F238E27FC236}">
                <a16:creationId xmlns:a16="http://schemas.microsoft.com/office/drawing/2014/main" id="{AC7170C0-7B12-4DB9-84BA-8D1F4B58DE3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0062" y="1819219"/>
            <a:ext cx="1905000" cy="2068825"/>
          </a:xfrm>
          <a:prstGeom prst="rect">
            <a:avLst/>
          </a:prstGeom>
          <a:noFill/>
          <a:ln>
            <a:noFill/>
          </a:ln>
        </p:spPr>
      </p:pic>
      <p:pic>
        <p:nvPicPr>
          <p:cNvPr id="16" name="Picture 15">
            <a:extLst>
              <a:ext uri="{FF2B5EF4-FFF2-40B4-BE49-F238E27FC236}">
                <a16:creationId xmlns:a16="http://schemas.microsoft.com/office/drawing/2014/main" id="{A87EF7D7-BB18-4C21-946A-34A9F7A933B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1566" y="1819219"/>
            <a:ext cx="1562434" cy="1910226"/>
          </a:xfrm>
          <a:prstGeom prst="rect">
            <a:avLst/>
          </a:prstGeom>
          <a:noFill/>
          <a:ln>
            <a:noFill/>
          </a:ln>
        </p:spPr>
      </p:pic>
    </p:spTree>
    <p:extLst>
      <p:ext uri="{BB962C8B-B14F-4D97-AF65-F5344CB8AC3E}">
        <p14:creationId xmlns:p14="http://schemas.microsoft.com/office/powerpoint/2010/main" val="364823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Division of Mental Illness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51</a:t>
            </a:fld>
            <a:endParaRPr lang="en-US"/>
          </a:p>
        </p:txBody>
      </p:sp>
      <p:sp>
        <p:nvSpPr>
          <p:cNvPr id="4" name="Content Placeholder 3"/>
          <p:cNvSpPr>
            <a:spLocks noGrp="1"/>
          </p:cNvSpPr>
          <p:nvPr>
            <p:ph sz="quarter" idx="1"/>
          </p:nvPr>
        </p:nvSpPr>
        <p:spPr/>
        <p:txBody>
          <a:bodyPr/>
          <a:lstStyle/>
          <a:p>
            <a:r>
              <a:rPr lang="en-US" dirty="0"/>
              <a:t>For any age </a:t>
            </a:r>
          </a:p>
          <a:p>
            <a:r>
              <a:rPr lang="en-US" dirty="0"/>
              <a:t>Must have a primary diagnosis of a mental illness</a:t>
            </a:r>
          </a:p>
          <a:p>
            <a:pPr marL="0" indent="0">
              <a:buNone/>
            </a:pPr>
            <a:endParaRPr lang="en-US" dirty="0"/>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10" name="Picture 9">
            <a:extLst>
              <a:ext uri="{FF2B5EF4-FFF2-40B4-BE49-F238E27FC236}">
                <a16:creationId xmlns:a16="http://schemas.microsoft.com/office/drawing/2014/main" id="{D424C004-B77C-4DAA-BD94-098243CB984C}"/>
              </a:ext>
            </a:extLst>
          </p:cNvPr>
          <p:cNvPicPr/>
          <p:nvPr/>
        </p:nvPicPr>
        <p:blipFill>
          <a:blip r:embed="rId2">
            <a:extLst>
              <a:ext uri="{28A0092B-C50C-407E-A947-70E740481C1C}">
                <a14:useLocalDpi xmlns:a14="http://schemas.microsoft.com/office/drawing/2010/main" val="0"/>
              </a:ext>
            </a:extLst>
          </a:blip>
          <a:srcRect/>
          <a:stretch/>
        </p:blipFill>
        <p:spPr bwMode="auto">
          <a:xfrm>
            <a:off x="4545367" y="3200400"/>
            <a:ext cx="2895600" cy="2667000"/>
          </a:xfrm>
          <a:prstGeom prst="rect">
            <a:avLst/>
          </a:prstGeom>
          <a:noFill/>
          <a:ln>
            <a:noFill/>
          </a:ln>
        </p:spPr>
      </p:pic>
    </p:spTree>
    <p:extLst>
      <p:ext uri="{BB962C8B-B14F-4D97-AF65-F5344CB8AC3E}">
        <p14:creationId xmlns:p14="http://schemas.microsoft.com/office/powerpoint/2010/main" val="3625260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Division of Rehabilitation Services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52</a:t>
            </a:fld>
            <a:endParaRPr lang="en-US"/>
          </a:p>
        </p:txBody>
      </p:sp>
      <p:sp>
        <p:nvSpPr>
          <p:cNvPr id="4" name="Content Placeholder 3"/>
          <p:cNvSpPr>
            <a:spLocks noGrp="1"/>
          </p:cNvSpPr>
          <p:nvPr>
            <p:ph sz="quarter" idx="1"/>
          </p:nvPr>
        </p:nvSpPr>
        <p:spPr/>
        <p:txBody>
          <a:bodyPr/>
          <a:lstStyle/>
          <a:p>
            <a:r>
              <a:rPr lang="en-US" dirty="0"/>
              <a:t>Usually for individuals with an IQ over 70 or who have a physical disability</a:t>
            </a:r>
          </a:p>
          <a:p>
            <a:r>
              <a:rPr lang="en-US" dirty="0"/>
              <a:t>DON SCORE (Determination Of Need)</a:t>
            </a:r>
          </a:p>
          <a:p>
            <a:r>
              <a:rPr lang="en-US" dirty="0"/>
              <a:t>800-843-6154</a:t>
            </a:r>
          </a:p>
          <a:p>
            <a:r>
              <a:rPr lang="en-US" dirty="0"/>
              <a:t>MANY programs</a:t>
            </a:r>
          </a:p>
          <a:p>
            <a:pPr lvl="1"/>
            <a:r>
              <a:rPr lang="en-US" dirty="0"/>
              <a:t>Personal Assistant, homemaker services</a:t>
            </a:r>
          </a:p>
          <a:p>
            <a:pPr lvl="1"/>
            <a:r>
              <a:rPr lang="en-US" dirty="0"/>
              <a:t>Can help pay for 2-4 year IL state college</a:t>
            </a:r>
          </a:p>
          <a:p>
            <a:pPr lvl="1"/>
            <a:r>
              <a:rPr lang="en-US" dirty="0"/>
              <a:t>Respite Services</a:t>
            </a:r>
          </a:p>
          <a:p>
            <a:pPr lvl="1"/>
            <a:r>
              <a:rPr lang="en-US" dirty="0"/>
              <a:t>Pre-vocational &amp; supported employment</a:t>
            </a:r>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8" name="Picture 7">
            <a:extLst>
              <a:ext uri="{FF2B5EF4-FFF2-40B4-BE49-F238E27FC236}">
                <a16:creationId xmlns:a16="http://schemas.microsoft.com/office/drawing/2014/main" id="{F0C4150D-B478-417A-AF5E-8FD232FB3BB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5869" y="2590800"/>
            <a:ext cx="1905000" cy="2068825"/>
          </a:xfrm>
          <a:prstGeom prst="rect">
            <a:avLst/>
          </a:prstGeom>
          <a:noFill/>
          <a:ln>
            <a:noFill/>
          </a:ln>
        </p:spPr>
      </p:pic>
    </p:spTree>
    <p:extLst>
      <p:ext uri="{BB962C8B-B14F-4D97-AF65-F5344CB8AC3E}">
        <p14:creationId xmlns:p14="http://schemas.microsoft.com/office/powerpoint/2010/main" val="2859934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Division of Developmental Disability</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53</a:t>
            </a:fld>
            <a:endParaRPr lang="en-US"/>
          </a:p>
        </p:txBody>
      </p:sp>
      <p:sp>
        <p:nvSpPr>
          <p:cNvPr id="4" name="Content Placeholder 3"/>
          <p:cNvSpPr>
            <a:spLocks noGrp="1"/>
          </p:cNvSpPr>
          <p:nvPr>
            <p:ph sz="quarter" idx="1"/>
          </p:nvPr>
        </p:nvSpPr>
        <p:spPr/>
        <p:txBody>
          <a:bodyPr>
            <a:normAutofit fontScale="92500" lnSpcReduction="20000"/>
          </a:bodyPr>
          <a:lstStyle/>
          <a:p>
            <a:r>
              <a:rPr lang="en-US" dirty="0"/>
              <a:t>Must have IQ of 70 or below before age 18</a:t>
            </a:r>
          </a:p>
          <a:p>
            <a:pPr>
              <a:buNone/>
            </a:pPr>
            <a:r>
              <a:rPr lang="en-US" dirty="0"/>
              <a:t>OR</a:t>
            </a:r>
          </a:p>
          <a:p>
            <a:r>
              <a:rPr lang="en-US" dirty="0"/>
              <a:t>Have a related condition (before age 22), likely to continue indefinitely, AND have significant life skill deficits in three or more of the following areas of major life activity:</a:t>
            </a:r>
          </a:p>
          <a:p>
            <a:pPr lvl="1"/>
            <a:r>
              <a:rPr lang="en-US" dirty="0"/>
              <a:t>Self-care</a:t>
            </a:r>
          </a:p>
          <a:p>
            <a:pPr lvl="1"/>
            <a:r>
              <a:rPr lang="en-US" dirty="0"/>
              <a:t>Language</a:t>
            </a:r>
          </a:p>
          <a:p>
            <a:pPr lvl="1"/>
            <a:r>
              <a:rPr lang="en-US" dirty="0"/>
              <a:t>Learning</a:t>
            </a:r>
          </a:p>
          <a:p>
            <a:pPr lvl="1"/>
            <a:r>
              <a:rPr lang="en-US" dirty="0"/>
              <a:t>Mobility</a:t>
            </a:r>
          </a:p>
          <a:p>
            <a:pPr lvl="1"/>
            <a:r>
              <a:rPr lang="en-US" dirty="0"/>
              <a:t>Self-direction</a:t>
            </a:r>
          </a:p>
          <a:p>
            <a:pPr lvl="1"/>
            <a:r>
              <a:rPr lang="en-US" dirty="0"/>
              <a:t>Capacity for independent living</a:t>
            </a:r>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8" name="Picture 7">
            <a:extLst>
              <a:ext uri="{FF2B5EF4-FFF2-40B4-BE49-F238E27FC236}">
                <a16:creationId xmlns:a16="http://schemas.microsoft.com/office/drawing/2014/main" id="{698064C7-0AFE-4AE3-B78D-9684B48E37F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3733800"/>
            <a:ext cx="2400634" cy="2215026"/>
          </a:xfrm>
          <a:prstGeom prst="rect">
            <a:avLst/>
          </a:prstGeom>
          <a:noFill/>
          <a:ln>
            <a:noFill/>
          </a:ln>
        </p:spPr>
      </p:pic>
    </p:spTree>
    <p:extLst>
      <p:ext uri="{BB962C8B-B14F-4D97-AF65-F5344CB8AC3E}">
        <p14:creationId xmlns:p14="http://schemas.microsoft.com/office/powerpoint/2010/main" val="204230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 DDD: ALSO NEED PUNS FUNDING</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54</a:t>
            </a:fld>
            <a:endParaRPr lang="en-US"/>
          </a:p>
        </p:txBody>
      </p:sp>
      <p:sp>
        <p:nvSpPr>
          <p:cNvPr id="4" name="Content Placeholder 3"/>
          <p:cNvSpPr>
            <a:spLocks noGrp="1"/>
          </p:cNvSpPr>
          <p:nvPr>
            <p:ph sz="quarter" idx="1"/>
          </p:nvPr>
        </p:nvSpPr>
        <p:spPr/>
        <p:txBody>
          <a:bodyPr/>
          <a:lstStyle/>
          <a:p>
            <a:pPr>
              <a:defRPr/>
            </a:pPr>
            <a:r>
              <a:rPr lang="en-US" sz="2800" dirty="0"/>
              <a:t>Prioritization of Urgency of Need for Services</a:t>
            </a:r>
            <a:endParaRPr lang="en-US" dirty="0"/>
          </a:p>
          <a:p>
            <a:pPr>
              <a:defRPr/>
            </a:pPr>
            <a:r>
              <a:rPr lang="en-US" dirty="0"/>
              <a:t>There is not enough money to give everyone in Illinois the services they need   </a:t>
            </a:r>
            <a:r>
              <a:rPr lang="en-US" dirty="0">
                <a:sym typeface="Wingdings" pitchFamily="2" charset="2"/>
              </a:rPr>
              <a:t></a:t>
            </a:r>
            <a:endParaRPr lang="en-US" dirty="0"/>
          </a:p>
          <a:p>
            <a:pPr>
              <a:defRPr/>
            </a:pPr>
            <a:r>
              <a:rPr lang="en-US" dirty="0"/>
              <a:t>PUNS = List of people in Illinois with developmental disabilities who need services</a:t>
            </a:r>
          </a:p>
          <a:p>
            <a:pPr>
              <a:defRPr/>
            </a:pPr>
            <a:r>
              <a:rPr lang="en-US" dirty="0"/>
              <a:t>No guarantee of services but it is the FIRST step toward getting services in Illinois. </a:t>
            </a:r>
          </a:p>
          <a:p>
            <a:pPr>
              <a:defRPr/>
            </a:pPr>
            <a:r>
              <a:rPr lang="en-US" dirty="0"/>
              <a:t>If you are NOT on the PUNS list, you are NOT on the waiting list for services.</a:t>
            </a:r>
          </a:p>
          <a:p>
            <a:endParaRPr lang="en-US" dirty="0"/>
          </a:p>
        </p:txBody>
      </p:sp>
      <p:sp>
        <p:nvSpPr>
          <p:cNvPr id="5"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1983784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BFE0-F3B3-40E6-B8F4-459C8E11854B}"/>
              </a:ext>
            </a:extLst>
          </p:cNvPr>
          <p:cNvSpPr>
            <a:spLocks noGrp="1"/>
          </p:cNvSpPr>
          <p:nvPr>
            <p:ph type="title"/>
          </p:nvPr>
        </p:nvSpPr>
        <p:spPr/>
        <p:txBody>
          <a:bodyPr>
            <a:normAutofit fontScale="90000"/>
          </a:bodyPr>
          <a:lstStyle/>
          <a:p>
            <a:r>
              <a:rPr lang="en-US" dirty="0"/>
              <a:t>IL Medicaid Waiver for anyone with an Intellectual &amp; Developmental Disability</a:t>
            </a:r>
          </a:p>
        </p:txBody>
      </p:sp>
      <p:sp>
        <p:nvSpPr>
          <p:cNvPr id="3" name="Slide Number Placeholder 2">
            <a:extLst>
              <a:ext uri="{FF2B5EF4-FFF2-40B4-BE49-F238E27FC236}">
                <a16:creationId xmlns:a16="http://schemas.microsoft.com/office/drawing/2014/main" id="{FF431A58-5374-4376-89F5-2C43035025B0}"/>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55</a:t>
            </a:fld>
            <a:endParaRPr lang="en-US"/>
          </a:p>
        </p:txBody>
      </p:sp>
      <p:sp>
        <p:nvSpPr>
          <p:cNvPr id="4" name="Content Placeholder 3">
            <a:extLst>
              <a:ext uri="{FF2B5EF4-FFF2-40B4-BE49-F238E27FC236}">
                <a16:creationId xmlns:a16="http://schemas.microsoft.com/office/drawing/2014/main" id="{206A37E0-E7BD-49DF-ADFB-7380B3DB8B35}"/>
              </a:ext>
            </a:extLst>
          </p:cNvPr>
          <p:cNvSpPr>
            <a:spLocks noGrp="1"/>
          </p:cNvSpPr>
          <p:nvPr>
            <p:ph sz="quarter" idx="1"/>
          </p:nvPr>
        </p:nvSpPr>
        <p:spPr/>
        <p:txBody>
          <a:bodyPr/>
          <a:lstStyle/>
          <a:p>
            <a:pPr marL="0" indent="0">
              <a:buNone/>
            </a:pPr>
            <a:r>
              <a:rPr lang="en-US" dirty="0"/>
              <a:t>Needs:</a:t>
            </a:r>
          </a:p>
          <a:p>
            <a:pPr marL="0" indent="0">
              <a:buNone/>
            </a:pPr>
            <a:r>
              <a:rPr lang="en-US" dirty="0"/>
              <a:t>IL Medicaid</a:t>
            </a:r>
          </a:p>
          <a:p>
            <a:pPr marL="0" indent="0">
              <a:buNone/>
            </a:pPr>
            <a:r>
              <a:rPr lang="en-US" dirty="0"/>
              <a:t>&amp;</a:t>
            </a:r>
          </a:p>
          <a:p>
            <a:pPr marL="0" indent="0">
              <a:buNone/>
            </a:pPr>
            <a:r>
              <a:rPr lang="en-US" dirty="0"/>
              <a:t>Being selected off of the PUNS list</a:t>
            </a:r>
          </a:p>
          <a:p>
            <a:pPr marL="0" indent="0">
              <a:buNone/>
            </a:pPr>
            <a:endParaRPr lang="en-US" dirty="0"/>
          </a:p>
          <a:p>
            <a:pPr marL="0" indent="0">
              <a:buNone/>
            </a:pPr>
            <a:r>
              <a:rPr lang="en-US" dirty="0"/>
              <a:t>(See handouts regarding PUNS)</a:t>
            </a:r>
          </a:p>
        </p:txBody>
      </p:sp>
    </p:spTree>
    <p:extLst>
      <p:ext uri="{BB962C8B-B14F-4D97-AF65-F5344CB8AC3E}">
        <p14:creationId xmlns:p14="http://schemas.microsoft.com/office/powerpoint/2010/main" val="196345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Division of Development Disability</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56</a:t>
            </a:fld>
            <a:endParaRPr lang="en-US"/>
          </a:p>
        </p:txBody>
      </p:sp>
      <p:sp>
        <p:nvSpPr>
          <p:cNvPr id="4" name="Content Placeholder 3"/>
          <p:cNvSpPr>
            <a:spLocks noGrp="1"/>
          </p:cNvSpPr>
          <p:nvPr>
            <p:ph sz="quarter" idx="1"/>
          </p:nvPr>
        </p:nvSpPr>
        <p:spPr>
          <a:xfrm>
            <a:off x="612648" y="1600200"/>
            <a:ext cx="8153400" cy="5257800"/>
          </a:xfrm>
        </p:spPr>
        <p:txBody>
          <a:bodyPr/>
          <a:lstStyle/>
          <a:p>
            <a:r>
              <a:rPr lang="en-US" dirty="0"/>
              <a:t>Services: day programs, work programs, job coach, group home</a:t>
            </a:r>
          </a:p>
          <a:p>
            <a:r>
              <a:rPr lang="en-US" dirty="0"/>
              <a:t>Two things PAY for these services </a:t>
            </a:r>
          </a:p>
          <a:p>
            <a:pPr marL="365760" lvl="1" indent="0">
              <a:buNone/>
            </a:pPr>
            <a:r>
              <a:rPr lang="en-US" dirty="0"/>
              <a:t>   1) Medicaid</a:t>
            </a:r>
          </a:p>
          <a:p>
            <a:pPr marL="685800" lvl="2" indent="0">
              <a:buNone/>
            </a:pPr>
            <a:r>
              <a:rPr lang="en-US" dirty="0"/>
              <a:t>AND</a:t>
            </a:r>
          </a:p>
          <a:p>
            <a:pPr marL="685800" lvl="2" indent="0">
              <a:buNone/>
            </a:pPr>
            <a:r>
              <a:rPr lang="en-US" dirty="0"/>
              <a:t>2) Be selected from the PUNS (Prioritization of Urgency of Need for Services) list</a:t>
            </a:r>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8" name="Picture 7">
            <a:extLst>
              <a:ext uri="{FF2B5EF4-FFF2-40B4-BE49-F238E27FC236}">
                <a16:creationId xmlns:a16="http://schemas.microsoft.com/office/drawing/2014/main" id="{9E38B423-3F09-46A5-95E6-2C61AB7B12A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1664" y="4405496"/>
            <a:ext cx="2400634" cy="2215026"/>
          </a:xfrm>
          <a:prstGeom prst="rect">
            <a:avLst/>
          </a:prstGeom>
          <a:noFill/>
          <a:ln>
            <a:noFill/>
          </a:ln>
        </p:spPr>
      </p:pic>
    </p:spTree>
    <p:extLst>
      <p:ext uri="{BB962C8B-B14F-4D97-AF65-F5344CB8AC3E}">
        <p14:creationId xmlns:p14="http://schemas.microsoft.com/office/powerpoint/2010/main" val="1056831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PUNS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57</a:t>
            </a:fld>
            <a:endParaRPr lang="en-US"/>
          </a:p>
        </p:txBody>
      </p:sp>
      <p:sp>
        <p:nvSpPr>
          <p:cNvPr id="4" name="Content Placeholder 3"/>
          <p:cNvSpPr>
            <a:spLocks noGrp="1"/>
          </p:cNvSpPr>
          <p:nvPr>
            <p:ph sz="quarter" idx="1"/>
          </p:nvPr>
        </p:nvSpPr>
        <p:spPr/>
        <p:txBody>
          <a:bodyPr/>
          <a:lstStyle/>
          <a:p>
            <a:r>
              <a:rPr lang="en-US" dirty="0"/>
              <a:t>REQUIRED for children &amp; adults with Intellectual and Developmental Disability (since 2/08)</a:t>
            </a:r>
          </a:p>
          <a:p>
            <a:r>
              <a:rPr lang="en-US" dirty="0"/>
              <a:t>REQUIRED for all Medicaid Waiver Programs for DD</a:t>
            </a:r>
          </a:p>
          <a:p>
            <a:r>
              <a:rPr lang="en-US" dirty="0"/>
              <a:t>If under 18, ask for the Children’s  Waiver</a:t>
            </a:r>
          </a:p>
          <a:p>
            <a:r>
              <a:rPr lang="en-US" dirty="0"/>
              <a:t>If 18 or older, ask for the Adult Waiver</a:t>
            </a:r>
          </a:p>
          <a:p>
            <a:pPr lvl="1"/>
            <a:r>
              <a:rPr lang="en-US" dirty="0"/>
              <a:t>Home Based services</a:t>
            </a:r>
          </a:p>
          <a:p>
            <a:pPr lvl="1"/>
            <a:r>
              <a:rPr lang="en-US" dirty="0"/>
              <a:t>Group home &amp; day program</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3592015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More PUNS</a:t>
            </a:r>
          </a:p>
        </p:txBody>
      </p:sp>
      <p:sp>
        <p:nvSpPr>
          <p:cNvPr id="4" name="Slide Number Placeholder 3"/>
          <p:cNvSpPr>
            <a:spLocks noGrp="1"/>
          </p:cNvSpPr>
          <p:nvPr>
            <p:ph type="sldNum" sz="quarter" idx="12"/>
          </p:nvPr>
        </p:nvSpPr>
        <p:spPr/>
        <p:txBody>
          <a:bodyPr>
            <a:normAutofit fontScale="85000" lnSpcReduction="20000"/>
          </a:bodyPr>
          <a:lstStyle/>
          <a:p>
            <a:pPr>
              <a:defRPr/>
            </a:pPr>
            <a:fld id="{41248AAD-EFDA-48E9-A0D2-1AE97EBB2C17}" type="slidenum">
              <a:rPr lang="en-US" smtClean="0"/>
              <a:pPr>
                <a:defRPr/>
              </a:pPr>
              <a:t>58</a:t>
            </a:fld>
            <a:endParaRPr lang="en-US"/>
          </a:p>
        </p:txBody>
      </p:sp>
      <p:sp>
        <p:nvSpPr>
          <p:cNvPr id="3" name="Content Placeholder 2"/>
          <p:cNvSpPr>
            <a:spLocks noGrp="1"/>
          </p:cNvSpPr>
          <p:nvPr>
            <p:ph sz="quarter" idx="1"/>
          </p:nvPr>
        </p:nvSpPr>
        <p:spPr>
          <a:xfrm>
            <a:off x="612648" y="1600200"/>
            <a:ext cx="8153400" cy="5791200"/>
          </a:xfrm>
        </p:spPr>
        <p:txBody>
          <a:bodyPr>
            <a:normAutofit/>
          </a:bodyPr>
          <a:lstStyle/>
          <a:p>
            <a:pPr>
              <a:defRPr/>
            </a:pPr>
            <a:r>
              <a:rPr lang="en-US" dirty="0"/>
              <a:t>Where to start – ISC Agent (Independent Service Coordination) – see map </a:t>
            </a:r>
          </a:p>
          <a:p>
            <a:pPr>
              <a:defRPr/>
            </a:pPr>
            <a:r>
              <a:rPr lang="en-US" b="1" dirty="0"/>
              <a:t>These screeners will ask questions about you &amp; your needs.</a:t>
            </a:r>
          </a:p>
          <a:p>
            <a:pPr>
              <a:defRPr/>
            </a:pPr>
            <a:r>
              <a:rPr lang="en-US" b="1" dirty="0"/>
              <a:t>To get on the PUNS list, you must have a developmental disability. </a:t>
            </a:r>
          </a:p>
          <a:p>
            <a:pPr>
              <a:defRPr/>
            </a:pPr>
            <a:r>
              <a:rPr lang="en-US" dirty="0"/>
              <a:t>Urgency of need must be reflected on the PUNS</a:t>
            </a:r>
          </a:p>
          <a:p>
            <a:pPr>
              <a:defRPr/>
            </a:pPr>
            <a:endParaRPr lang="en-US" dirty="0"/>
          </a:p>
          <a:p>
            <a:pPr>
              <a:defRPr/>
            </a:pPr>
            <a:endParaRPr lang="en-US" b="1" dirty="0"/>
          </a:p>
          <a:p>
            <a:pPr>
              <a:defRPr/>
            </a:pPr>
            <a:endParaRPr lang="en-US" b="1" dirty="0"/>
          </a:p>
          <a:p>
            <a:pPr>
              <a:defRPr/>
            </a:pPr>
            <a:endParaRPr lang="en-US" b="1" dirty="0"/>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2050" name="Picture 2"/>
          <p:cNvPicPr>
            <a:picLocks noChangeAspect="1" noChangeArrowheads="1"/>
          </p:cNvPicPr>
          <p:nvPr/>
        </p:nvPicPr>
        <p:blipFill>
          <a:blip r:embed="rId2" cstate="print"/>
          <a:srcRect t="28235" b="28235"/>
          <a:stretch>
            <a:fillRect/>
          </a:stretch>
        </p:blipFill>
        <p:spPr bwMode="auto">
          <a:xfrm>
            <a:off x="536448" y="5099527"/>
            <a:ext cx="8229600" cy="1371600"/>
          </a:xfrm>
          <a:prstGeom prst="rect">
            <a:avLst/>
          </a:prstGeom>
          <a:noFill/>
          <a:ln w="9525">
            <a:noFill/>
            <a:miter lim="800000"/>
            <a:headEnd/>
            <a:tailEnd/>
          </a:ln>
        </p:spPr>
      </p:pic>
    </p:spTree>
    <p:extLst>
      <p:ext uri="{BB962C8B-B14F-4D97-AF65-F5344CB8AC3E}">
        <p14:creationId xmlns:p14="http://schemas.microsoft.com/office/powerpoint/2010/main" val="1554955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170A-72B0-40B5-9445-96DA8CDDD5D7}"/>
              </a:ext>
            </a:extLst>
          </p:cNvPr>
          <p:cNvSpPr>
            <a:spLocks noGrp="1"/>
          </p:cNvSpPr>
          <p:nvPr>
            <p:ph type="title"/>
          </p:nvPr>
        </p:nvSpPr>
        <p:spPr/>
        <p:txBody>
          <a:bodyPr/>
          <a:lstStyle/>
          <a:p>
            <a:r>
              <a:rPr lang="en-US" dirty="0"/>
              <a:t>PUNS</a:t>
            </a:r>
          </a:p>
        </p:txBody>
      </p:sp>
      <p:sp>
        <p:nvSpPr>
          <p:cNvPr id="3" name="Slide Number Placeholder 2">
            <a:extLst>
              <a:ext uri="{FF2B5EF4-FFF2-40B4-BE49-F238E27FC236}">
                <a16:creationId xmlns:a16="http://schemas.microsoft.com/office/drawing/2014/main" id="{DE299E3A-5873-4BF1-AF5C-016F3B062750}"/>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59</a:t>
            </a:fld>
            <a:endParaRPr lang="en-US"/>
          </a:p>
        </p:txBody>
      </p:sp>
      <p:sp>
        <p:nvSpPr>
          <p:cNvPr id="4" name="Content Placeholder 3">
            <a:extLst>
              <a:ext uri="{FF2B5EF4-FFF2-40B4-BE49-F238E27FC236}">
                <a16:creationId xmlns:a16="http://schemas.microsoft.com/office/drawing/2014/main" id="{A6670DBF-8B6C-4ED5-AA4E-413A70F95D8E}"/>
              </a:ext>
            </a:extLst>
          </p:cNvPr>
          <p:cNvSpPr>
            <a:spLocks noGrp="1"/>
          </p:cNvSpPr>
          <p:nvPr>
            <p:ph sz="quarter" idx="1"/>
          </p:nvPr>
        </p:nvSpPr>
        <p:spPr/>
        <p:txBody>
          <a:bodyPr/>
          <a:lstStyle/>
          <a:p>
            <a:pPr marL="0" indent="0">
              <a:buNone/>
            </a:pPr>
            <a:r>
              <a:rPr lang="en-US" dirty="0"/>
              <a:t>If age 18 or older - When will I be selected??</a:t>
            </a:r>
          </a:p>
          <a:p>
            <a:pPr marL="0" indent="0">
              <a:buNone/>
            </a:pPr>
            <a:endParaRPr lang="en-US" dirty="0"/>
          </a:p>
          <a:p>
            <a:pPr marL="0" indent="0">
              <a:buNone/>
            </a:pPr>
            <a:r>
              <a:rPr lang="en-US" sz="6000" dirty="0">
                <a:solidFill>
                  <a:srgbClr val="FF0000"/>
                </a:solidFill>
                <a:hlinkClick r:id="rId2">
                  <a:extLst>
                    <a:ext uri="{A12FA001-AC4F-418D-AE19-62706E023703}">
                      <ahyp:hlinkClr xmlns:ahyp="http://schemas.microsoft.com/office/drawing/2018/hyperlinkcolor" val="tx"/>
                    </a:ext>
                  </a:extLst>
                </a:hlinkClick>
              </a:rPr>
              <a:t>dhs.ddd.puns@Illinois.gov</a:t>
            </a:r>
            <a:endParaRPr lang="en-US" sz="6000" dirty="0">
              <a:solidFill>
                <a:srgbClr val="FF0000"/>
              </a:solidFill>
            </a:endParaRPr>
          </a:p>
          <a:p>
            <a:pPr>
              <a:buFontTx/>
              <a:buChar char="-"/>
            </a:pPr>
            <a:r>
              <a:rPr lang="en-US" sz="3200" dirty="0">
                <a:solidFill>
                  <a:srgbClr val="002060"/>
                </a:solidFill>
              </a:rPr>
              <a:t>Name</a:t>
            </a:r>
          </a:p>
          <a:p>
            <a:pPr>
              <a:buFontTx/>
              <a:buChar char="-"/>
            </a:pPr>
            <a:r>
              <a:rPr lang="en-US" sz="3200" dirty="0">
                <a:solidFill>
                  <a:srgbClr val="002060"/>
                </a:solidFill>
              </a:rPr>
              <a:t>Address</a:t>
            </a:r>
          </a:p>
          <a:p>
            <a:pPr>
              <a:buFontTx/>
              <a:buChar char="-"/>
            </a:pPr>
            <a:r>
              <a:rPr lang="en-US" sz="3200" dirty="0">
                <a:solidFill>
                  <a:srgbClr val="002060"/>
                </a:solidFill>
              </a:rPr>
              <a:t>Birthdate</a:t>
            </a:r>
          </a:p>
          <a:p>
            <a:pPr>
              <a:buFontTx/>
              <a:buChar char="-"/>
            </a:pPr>
            <a:r>
              <a:rPr lang="en-US" sz="3200" dirty="0">
                <a:solidFill>
                  <a:srgbClr val="002060"/>
                </a:solidFill>
              </a:rPr>
              <a:t>Social Security number</a:t>
            </a:r>
          </a:p>
        </p:txBody>
      </p:sp>
    </p:spTree>
    <p:extLst>
      <p:ext uri="{BB962C8B-B14F-4D97-AF65-F5344CB8AC3E}">
        <p14:creationId xmlns:p14="http://schemas.microsoft.com/office/powerpoint/2010/main" val="31092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2000"/>
                                        <p:tgtEl>
                                          <p:spTgt spid="4">
                                            <p:txEl>
                                              <p:pRg st="2" end="2"/>
                                            </p:txEl>
                                          </p:spTgt>
                                        </p:tgtEl>
                                      </p:cBhvr>
                                    </p:animEffect>
                                    <p:anim calcmode="lin" valueType="num">
                                      <p:cBhvr>
                                        <p:cTn id="12"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13"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calcmode="lin" valueType="num">
                                      <p:cBhvr additive="base">
                                        <p:cTn id="2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 calcmode="lin" valueType="num">
                                      <p:cBhvr additive="base">
                                        <p:cTn id="2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 calcmode="lin" valueType="num">
                                      <p:cBhvr additive="base">
                                        <p:cTn id="3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 for under 18 years old</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6</a:t>
            </a:fld>
            <a:endParaRPr lang="en-US"/>
          </a:p>
        </p:txBody>
      </p:sp>
      <p:sp>
        <p:nvSpPr>
          <p:cNvPr id="4" name="Content Placeholder 3"/>
          <p:cNvSpPr>
            <a:spLocks noGrp="1"/>
          </p:cNvSpPr>
          <p:nvPr>
            <p:ph sz="quarter" idx="1"/>
          </p:nvPr>
        </p:nvSpPr>
        <p:spPr/>
        <p:txBody>
          <a:bodyPr>
            <a:normAutofit fontScale="70000" lnSpcReduction="20000"/>
          </a:bodyPr>
          <a:lstStyle/>
          <a:p>
            <a:r>
              <a:rPr lang="en-US" dirty="0"/>
              <a:t>Is not working at a job that we consider to be substantial work; and</a:t>
            </a:r>
          </a:p>
          <a:p>
            <a:r>
              <a:rPr lang="en-US" dirty="0"/>
              <a:t>Has a physical or mental condition (or a combination of conditions) that results in “marked and severe functional limitations.” This means that the condition(s) very seriously limits his or her activities; and</a:t>
            </a:r>
          </a:p>
          <a:p>
            <a:r>
              <a:rPr lang="en-US" dirty="0"/>
              <a:t>The condition(s) has lasted, or is expected to last, at least 1 year or is expected to result in death.</a:t>
            </a:r>
          </a:p>
          <a:p>
            <a:r>
              <a:rPr lang="en-US" dirty="0"/>
              <a:t>To decide whether your child is disabled, SSI looks at medical and other information (such as information from schools and from you) about his or her condition(s), and they consider how the condition(s) affects his or her daily activities. SSI considers questions such as:</a:t>
            </a:r>
          </a:p>
          <a:p>
            <a:r>
              <a:rPr lang="en-US" dirty="0"/>
              <a:t>What activities is your child not able to do, or is limited in doing?</a:t>
            </a:r>
          </a:p>
          <a:p>
            <a:r>
              <a:rPr lang="en-US" dirty="0"/>
              <a:t>What kind of and how much extra help does your child need to perform age-appropriate activities -- for example, special classes at school, medical equipment?</a:t>
            </a:r>
          </a:p>
          <a:p>
            <a:r>
              <a:rPr lang="en-US" dirty="0"/>
              <a:t>Do the effects of treatment interfere with your child’s day-to-day activities?</a:t>
            </a:r>
          </a:p>
          <a:p>
            <a:endParaRPr lang="en-US"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1417249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B37A1-83ED-4ABC-B846-0FE9BE0CE3A4}"/>
              </a:ext>
            </a:extLst>
          </p:cNvPr>
          <p:cNvSpPr>
            <a:spLocks noGrp="1"/>
          </p:cNvSpPr>
          <p:nvPr>
            <p:ph type="title"/>
          </p:nvPr>
        </p:nvSpPr>
        <p:spPr/>
        <p:txBody>
          <a:bodyPr/>
          <a:lstStyle/>
          <a:p>
            <a:r>
              <a:rPr lang="en-US" dirty="0"/>
              <a:t>New Changes to PUNS</a:t>
            </a:r>
          </a:p>
        </p:txBody>
      </p:sp>
      <p:sp>
        <p:nvSpPr>
          <p:cNvPr id="3" name="Slide Number Placeholder 2">
            <a:extLst>
              <a:ext uri="{FF2B5EF4-FFF2-40B4-BE49-F238E27FC236}">
                <a16:creationId xmlns:a16="http://schemas.microsoft.com/office/drawing/2014/main" id="{D71F8B9C-1BEA-4DC9-B9FE-439EE9025A35}"/>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60</a:t>
            </a:fld>
            <a:endParaRPr lang="en-US"/>
          </a:p>
        </p:txBody>
      </p:sp>
      <p:sp>
        <p:nvSpPr>
          <p:cNvPr id="4" name="Content Placeholder 3">
            <a:extLst>
              <a:ext uri="{FF2B5EF4-FFF2-40B4-BE49-F238E27FC236}">
                <a16:creationId xmlns:a16="http://schemas.microsoft.com/office/drawing/2014/main" id="{77CD8EF8-2C09-43C9-A350-47A2C9C971E3}"/>
              </a:ext>
            </a:extLst>
          </p:cNvPr>
          <p:cNvSpPr>
            <a:spLocks noGrp="1"/>
          </p:cNvSpPr>
          <p:nvPr>
            <p:ph sz="quarter" idx="1"/>
          </p:nvPr>
        </p:nvSpPr>
        <p:spPr/>
        <p:txBody>
          <a:bodyPr/>
          <a:lstStyle/>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-&gt; “Clock” starts now at age 18.</a:t>
            </a:r>
          </a:p>
          <a:p>
            <a:pPr marL="0" indent="0">
              <a:buNone/>
            </a:pPr>
            <a:r>
              <a:rPr lang="en-US" dirty="0">
                <a:sym typeface="Wingdings" panose="05000000000000000000" pitchFamily="2" charset="2"/>
              </a:rPr>
              <a:t>-&gt; Now ONLY 2 categories</a:t>
            </a:r>
          </a:p>
          <a:p>
            <a:pPr marL="1051560" lvl="3" indent="0">
              <a:buNone/>
            </a:pPr>
            <a:r>
              <a:rPr lang="en-US" sz="4400" dirty="0">
                <a:solidFill>
                  <a:srgbClr val="FF0000"/>
                </a:solidFill>
                <a:sym typeface="Wingdings" panose="05000000000000000000" pitchFamily="2" charset="2"/>
              </a:rPr>
              <a:t>SEEKING</a:t>
            </a:r>
            <a:r>
              <a:rPr lang="en-US" sz="4400" dirty="0">
                <a:sym typeface="Wingdings" panose="05000000000000000000" pitchFamily="2" charset="2"/>
              </a:rPr>
              <a:t> Services</a:t>
            </a:r>
          </a:p>
          <a:p>
            <a:pPr marL="1051560" lvl="3" indent="0">
              <a:buNone/>
            </a:pPr>
            <a:r>
              <a:rPr lang="en-US" sz="4000" dirty="0">
                <a:solidFill>
                  <a:srgbClr val="FF0000"/>
                </a:solidFill>
                <a:sym typeface="Wingdings" panose="05000000000000000000" pitchFamily="2" charset="2"/>
              </a:rPr>
              <a:t>Planning</a:t>
            </a:r>
            <a:r>
              <a:rPr lang="en-US" sz="4000" dirty="0">
                <a:sym typeface="Wingdings" panose="05000000000000000000" pitchFamily="2" charset="2"/>
              </a:rPr>
              <a:t> for Services</a:t>
            </a:r>
            <a:endParaRPr lang="en-US" sz="4000" dirty="0"/>
          </a:p>
        </p:txBody>
      </p:sp>
    </p:spTree>
    <p:extLst>
      <p:ext uri="{BB962C8B-B14F-4D97-AF65-F5344CB8AC3E}">
        <p14:creationId xmlns:p14="http://schemas.microsoft.com/office/powerpoint/2010/main" val="260555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625F4-8E0E-4A70-9EE4-46E253094BAA}"/>
              </a:ext>
            </a:extLst>
          </p:cNvPr>
          <p:cNvSpPr>
            <a:spLocks noGrp="1"/>
          </p:cNvSpPr>
          <p:nvPr>
            <p:ph type="title"/>
          </p:nvPr>
        </p:nvSpPr>
        <p:spPr/>
        <p:txBody>
          <a:bodyPr/>
          <a:lstStyle/>
          <a:p>
            <a:r>
              <a:rPr lang="en-US" dirty="0"/>
              <a:t>New Changes to PUNS- Change #2</a:t>
            </a:r>
          </a:p>
        </p:txBody>
      </p:sp>
      <p:sp>
        <p:nvSpPr>
          <p:cNvPr id="3" name="Slide Number Placeholder 2">
            <a:extLst>
              <a:ext uri="{FF2B5EF4-FFF2-40B4-BE49-F238E27FC236}">
                <a16:creationId xmlns:a16="http://schemas.microsoft.com/office/drawing/2014/main" id="{FE18A798-145A-4764-A16F-DD21FC4AC39D}"/>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61</a:t>
            </a:fld>
            <a:endParaRPr lang="en-US"/>
          </a:p>
        </p:txBody>
      </p:sp>
      <p:sp>
        <p:nvSpPr>
          <p:cNvPr id="4" name="Content Placeholder 3">
            <a:extLst>
              <a:ext uri="{FF2B5EF4-FFF2-40B4-BE49-F238E27FC236}">
                <a16:creationId xmlns:a16="http://schemas.microsoft.com/office/drawing/2014/main" id="{D6C4EBF5-C307-4332-858A-5FCD07355C6F}"/>
              </a:ext>
            </a:extLst>
          </p:cNvPr>
          <p:cNvSpPr>
            <a:spLocks noGrp="1"/>
          </p:cNvSpPr>
          <p:nvPr>
            <p:ph sz="quarter" idx="1"/>
          </p:nvPr>
        </p:nvSpPr>
        <p:spPr>
          <a:xfrm>
            <a:off x="27710" y="1502628"/>
            <a:ext cx="8811490" cy="5431572"/>
          </a:xfrm>
        </p:spPr>
        <p:txBody>
          <a:bodyPr/>
          <a:lstStyle/>
          <a:p>
            <a:pPr marL="0" indent="0">
              <a:buNone/>
            </a:pPr>
            <a:r>
              <a:rPr lang="en-US" dirty="0">
                <a:sym typeface="Wingdings" panose="05000000000000000000" pitchFamily="2" charset="2"/>
              </a:rPr>
              <a:t>-&gt; “Clock” starts now at age 18 AND in SEEKING Services.</a:t>
            </a:r>
          </a:p>
          <a:p>
            <a:pPr marL="0" indent="0">
              <a:buNone/>
            </a:pPr>
            <a:r>
              <a:rPr lang="en-US" dirty="0">
                <a:sym typeface="Wingdings" panose="05000000000000000000" pitchFamily="2" charset="2"/>
              </a:rPr>
              <a:t>After 5 years of above, a selection will be made.</a:t>
            </a: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endParaRPr lang="en-US" dirty="0"/>
          </a:p>
        </p:txBody>
      </p:sp>
      <p:pic>
        <p:nvPicPr>
          <p:cNvPr id="6" name="Picture 2" descr="month calendar clip art - Clip Art Library">
            <a:extLst>
              <a:ext uri="{FF2B5EF4-FFF2-40B4-BE49-F238E27FC236}">
                <a16:creationId xmlns:a16="http://schemas.microsoft.com/office/drawing/2014/main" id="{822E73B8-931A-4D73-B50C-0C063F038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283" y="31242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onth calendar clip art - Clip Art Library">
            <a:extLst>
              <a:ext uri="{FF2B5EF4-FFF2-40B4-BE49-F238E27FC236}">
                <a16:creationId xmlns:a16="http://schemas.microsoft.com/office/drawing/2014/main" id="{BD14DE2A-B9CF-4B10-B72F-F33B9FFAC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321224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onth calendar clip art - Clip Art Library">
            <a:extLst>
              <a:ext uri="{FF2B5EF4-FFF2-40B4-BE49-F238E27FC236}">
                <a16:creationId xmlns:a16="http://schemas.microsoft.com/office/drawing/2014/main" id="{A7F828C4-0916-4B45-9EEA-AC2C9E626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713" y="2971396"/>
            <a:ext cx="2082668"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onth calendar clip art - Clip Art Library">
            <a:extLst>
              <a:ext uri="{FF2B5EF4-FFF2-40B4-BE49-F238E27FC236}">
                <a16:creationId xmlns:a16="http://schemas.microsoft.com/office/drawing/2014/main" id="{063FB627-30E9-4055-9DB5-06E9C6D8C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622" y="2895600"/>
            <a:ext cx="2143125" cy="20931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onth calendar clip art - Clip Art Library">
            <a:extLst>
              <a:ext uri="{FF2B5EF4-FFF2-40B4-BE49-F238E27FC236}">
                <a16:creationId xmlns:a16="http://schemas.microsoft.com/office/drawing/2014/main" id="{ACD8452B-CC8C-47FE-A726-AF5E6D167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621" y="4629352"/>
            <a:ext cx="1990879"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15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5218" name="Rectangle 2"/>
          <p:cNvSpPr>
            <a:spLocks noGrp="1" noChangeArrowheads="1"/>
          </p:cNvSpPr>
          <p:nvPr>
            <p:ph type="title"/>
          </p:nvPr>
        </p:nvSpPr>
        <p:spPr/>
        <p:txBody>
          <a:bodyPr>
            <a:normAutofit/>
          </a:bodyPr>
          <a:lstStyle/>
          <a:p>
            <a:pPr eaLnBrk="1" hangingPunct="1">
              <a:defRPr/>
            </a:pPr>
            <a:r>
              <a:rPr lang="en-US" dirty="0"/>
              <a:t>Medicaid Facts</a:t>
            </a:r>
          </a:p>
        </p:txBody>
      </p:sp>
      <p:sp>
        <p:nvSpPr>
          <p:cNvPr id="4" name="Slide Number Placeholder 5"/>
          <p:cNvSpPr>
            <a:spLocks noGrp="1"/>
          </p:cNvSpPr>
          <p:nvPr>
            <p:ph type="sldNum" sz="quarter" idx="12"/>
          </p:nvPr>
        </p:nvSpPr>
        <p:spPr/>
        <p:txBody>
          <a:bodyPr>
            <a:normAutofit fontScale="85000" lnSpcReduction="20000"/>
          </a:bodyPr>
          <a:lstStyle/>
          <a:p>
            <a:pPr>
              <a:defRPr/>
            </a:pPr>
            <a:fld id="{E6994271-FCAF-46AE-8462-1C265FE88963}" type="slidenum">
              <a:rPr lang="en-US"/>
              <a:pPr>
                <a:defRPr/>
              </a:pPr>
              <a:t>62</a:t>
            </a:fld>
            <a:endParaRPr lang="en-US"/>
          </a:p>
        </p:txBody>
      </p:sp>
      <p:sp>
        <p:nvSpPr>
          <p:cNvPr id="3465219" name="Rectangle 3"/>
          <p:cNvSpPr>
            <a:spLocks noGrp="1" noChangeArrowheads="1"/>
          </p:cNvSpPr>
          <p:nvPr>
            <p:ph sz="quarter" idx="1"/>
          </p:nvPr>
        </p:nvSpPr>
        <p:spPr/>
        <p:txBody>
          <a:bodyPr>
            <a:normAutofit/>
          </a:bodyPr>
          <a:lstStyle/>
          <a:p>
            <a:pPr eaLnBrk="1" hangingPunct="1">
              <a:defRPr/>
            </a:pPr>
            <a:r>
              <a:rPr lang="en-US" b="1" dirty="0"/>
              <a:t>Medicaid is not very portable</a:t>
            </a:r>
          </a:p>
          <a:p>
            <a:pPr lvl="2" eaLnBrk="1" hangingPunct="1">
              <a:defRPr/>
            </a:pPr>
            <a:r>
              <a:rPr lang="en-US" sz="2800" b="1" dirty="0"/>
              <a:t>Out of state</a:t>
            </a:r>
          </a:p>
          <a:p>
            <a:pPr lvl="2" eaLnBrk="1" hangingPunct="1">
              <a:buFontTx/>
              <a:buNone/>
              <a:defRPr/>
            </a:pPr>
            <a:endParaRPr lang="en-US" b="1" dirty="0"/>
          </a:p>
          <a:p>
            <a:pPr eaLnBrk="1" hangingPunct="1">
              <a:defRPr/>
            </a:pPr>
            <a:r>
              <a:rPr lang="en-US" b="1" dirty="0"/>
              <a:t>Medicaid is not accepted at every doctor</a:t>
            </a:r>
          </a:p>
          <a:p>
            <a:pPr eaLnBrk="1" hangingPunct="1">
              <a:buFontTx/>
              <a:buNone/>
              <a:defRPr/>
            </a:pPr>
            <a:endParaRPr lang="en-US" b="1" dirty="0"/>
          </a:p>
          <a:p>
            <a:pPr eaLnBrk="1" hangingPunct="1">
              <a:defRPr/>
            </a:pPr>
            <a:r>
              <a:rPr lang="en-US" b="1" dirty="0"/>
              <a:t>Medicaid is ALWAYS the </a:t>
            </a:r>
            <a:r>
              <a:rPr lang="en-US" b="1" dirty="0" err="1"/>
              <a:t>payor</a:t>
            </a:r>
            <a:r>
              <a:rPr lang="en-US" b="1" dirty="0"/>
              <a:t> of last resort</a:t>
            </a:r>
          </a:p>
          <a:p>
            <a:pPr eaLnBrk="1" hangingPunct="1">
              <a:defRPr/>
            </a:pPr>
            <a:endParaRPr lang="en-US" b="1" dirty="0"/>
          </a:p>
          <a:p>
            <a:pPr eaLnBrk="1" hangingPunct="1">
              <a:defRPr/>
            </a:pPr>
            <a:endParaRPr lang="en-US" b="1" dirty="0"/>
          </a:p>
          <a:p>
            <a:pPr eaLnBrk="1" hangingPunct="1">
              <a:defRPr/>
            </a:pPr>
            <a:endParaRPr lang="en-US" b="1" dirty="0"/>
          </a:p>
          <a:p>
            <a:pPr eaLnBrk="1" hangingPunct="1">
              <a:defRPr/>
            </a:pPr>
            <a:endParaRPr lang="en-US" b="1" dirty="0"/>
          </a:p>
          <a:p>
            <a:pPr lvl="2" eaLnBrk="1" hangingPunct="1">
              <a:buFontTx/>
              <a:buNone/>
              <a:defRPr/>
            </a:pPr>
            <a:endParaRPr lang="en-US" b="1" dirty="0"/>
          </a:p>
          <a:p>
            <a:pPr lvl="2" eaLnBrk="1" hangingPunct="1">
              <a:defRPr/>
            </a:pPr>
            <a:endParaRPr lang="en-US" b="1" dirty="0"/>
          </a:p>
        </p:txBody>
      </p:sp>
      <p:sp>
        <p:nvSpPr>
          <p:cNvPr id="5"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88988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65219">
                                            <p:txEl>
                                              <p:pRg st="0" end="0"/>
                                            </p:txEl>
                                          </p:spTgt>
                                        </p:tgtEl>
                                        <p:attrNameLst>
                                          <p:attrName>style.visibility</p:attrName>
                                        </p:attrNameLst>
                                      </p:cBhvr>
                                      <p:to>
                                        <p:strVal val="visible"/>
                                      </p:to>
                                    </p:set>
                                    <p:animEffect transition="in" filter="fade">
                                      <p:cBhvr>
                                        <p:cTn id="7" dur="500"/>
                                        <p:tgtEl>
                                          <p:spTgt spid="34652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65219">
                                            <p:txEl>
                                              <p:pRg st="1" end="1"/>
                                            </p:txEl>
                                          </p:spTgt>
                                        </p:tgtEl>
                                        <p:attrNameLst>
                                          <p:attrName>style.visibility</p:attrName>
                                        </p:attrNameLst>
                                      </p:cBhvr>
                                      <p:to>
                                        <p:strVal val="visible"/>
                                      </p:to>
                                    </p:set>
                                    <p:animEffect transition="in" filter="fade">
                                      <p:cBhvr>
                                        <p:cTn id="10" dur="500"/>
                                        <p:tgtEl>
                                          <p:spTgt spid="346521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65219">
                                            <p:txEl>
                                              <p:pRg st="3" end="3"/>
                                            </p:txEl>
                                          </p:spTgt>
                                        </p:tgtEl>
                                        <p:attrNameLst>
                                          <p:attrName>style.visibility</p:attrName>
                                        </p:attrNameLst>
                                      </p:cBhvr>
                                      <p:to>
                                        <p:strVal val="visible"/>
                                      </p:to>
                                    </p:set>
                                    <p:animEffect transition="in" filter="fade">
                                      <p:cBhvr>
                                        <p:cTn id="15" dur="500"/>
                                        <p:tgtEl>
                                          <p:spTgt spid="346521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65219">
                                            <p:txEl>
                                              <p:pRg st="5" end="5"/>
                                            </p:txEl>
                                          </p:spTgt>
                                        </p:tgtEl>
                                        <p:attrNameLst>
                                          <p:attrName>style.visibility</p:attrName>
                                        </p:attrNameLst>
                                      </p:cBhvr>
                                      <p:to>
                                        <p:strVal val="visible"/>
                                      </p:to>
                                    </p:set>
                                    <p:animEffect transition="in" filter="fade">
                                      <p:cBhvr>
                                        <p:cTn id="20" dur="500"/>
                                        <p:tgtEl>
                                          <p:spTgt spid="3465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521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CAN GET IL MEDICAID?</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63</a:t>
            </a:fld>
            <a:endParaRPr lang="en-US"/>
          </a:p>
        </p:txBody>
      </p:sp>
      <p:sp>
        <p:nvSpPr>
          <p:cNvPr id="4" name="Content Placeholder 3"/>
          <p:cNvSpPr>
            <a:spLocks noGrp="1"/>
          </p:cNvSpPr>
          <p:nvPr>
            <p:ph sz="quarter" idx="1"/>
          </p:nvPr>
        </p:nvSpPr>
        <p:spPr/>
        <p:txBody>
          <a:bodyPr>
            <a:normAutofit/>
          </a:bodyPr>
          <a:lstStyle/>
          <a:p>
            <a:pPr>
              <a:buNone/>
            </a:pPr>
            <a:r>
              <a:rPr lang="en-US" sz="4800" dirty="0"/>
              <a:t>    BEFORE 1/1/14: </a:t>
            </a:r>
          </a:p>
          <a:p>
            <a:pPr>
              <a:buNone/>
            </a:pPr>
            <a:r>
              <a:rPr lang="en-US" sz="4800" dirty="0"/>
              <a:t>MUST BE A CATEGORY</a:t>
            </a:r>
          </a:p>
          <a:p>
            <a:pPr>
              <a:buNone/>
            </a:pPr>
            <a:r>
              <a:rPr lang="en-US" sz="4800" dirty="0"/>
              <a:t>    </a:t>
            </a:r>
            <a:r>
              <a:rPr lang="en-US" sz="4800" dirty="0">
                <a:solidFill>
                  <a:srgbClr val="FF1D1D"/>
                </a:solidFill>
              </a:rPr>
              <a:t>AFTER 1/1/14:</a:t>
            </a:r>
          </a:p>
          <a:p>
            <a:pPr>
              <a:buNone/>
            </a:pPr>
            <a:r>
              <a:rPr lang="en-US" sz="4800" dirty="0">
                <a:solidFill>
                  <a:srgbClr val="FF1D1D"/>
                </a:solidFill>
              </a:rPr>
              <a:t> Affordable Care Act (ACA)</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456616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154" name="Rectangle 2"/>
          <p:cNvSpPr>
            <a:spLocks noGrp="1" noChangeArrowheads="1"/>
          </p:cNvSpPr>
          <p:nvPr>
            <p:ph type="title"/>
          </p:nvPr>
        </p:nvSpPr>
        <p:spPr/>
        <p:txBody>
          <a:bodyPr>
            <a:normAutofit fontScale="90000"/>
          </a:bodyPr>
          <a:lstStyle/>
          <a:p>
            <a:pPr eaLnBrk="1" hangingPunct="1">
              <a:defRPr/>
            </a:pPr>
            <a:r>
              <a:rPr lang="en-US" sz="6000"/>
              <a:t>Illinois Medicaid</a:t>
            </a:r>
          </a:p>
        </p:txBody>
      </p:sp>
      <p:sp>
        <p:nvSpPr>
          <p:cNvPr id="5" name="Slide Number Placeholder 5"/>
          <p:cNvSpPr>
            <a:spLocks noGrp="1"/>
          </p:cNvSpPr>
          <p:nvPr>
            <p:ph type="sldNum" sz="quarter" idx="12"/>
          </p:nvPr>
        </p:nvSpPr>
        <p:spPr/>
        <p:txBody>
          <a:bodyPr>
            <a:normAutofit fontScale="85000" lnSpcReduction="20000"/>
          </a:bodyPr>
          <a:lstStyle/>
          <a:p>
            <a:pPr>
              <a:defRPr/>
            </a:pPr>
            <a:fld id="{4BF70481-60E1-499F-B81B-B758532EAAC8}" type="slidenum">
              <a:rPr lang="en-US"/>
              <a:pPr>
                <a:defRPr/>
              </a:pPr>
              <a:t>64</a:t>
            </a:fld>
            <a:endParaRPr lang="en-US"/>
          </a:p>
        </p:txBody>
      </p:sp>
      <p:sp>
        <p:nvSpPr>
          <p:cNvPr id="1457155" name="Rectangle 3"/>
          <p:cNvSpPr>
            <a:spLocks noGrp="1" noChangeArrowheads="1"/>
          </p:cNvSpPr>
          <p:nvPr>
            <p:ph sz="quarter" idx="1"/>
          </p:nvPr>
        </p:nvSpPr>
        <p:spPr>
          <a:xfrm>
            <a:off x="457200" y="1676400"/>
            <a:ext cx="8229600" cy="4953000"/>
          </a:xfrm>
        </p:spPr>
        <p:txBody>
          <a:bodyPr>
            <a:normAutofit lnSpcReduction="10000"/>
          </a:bodyPr>
          <a:lstStyle/>
          <a:p>
            <a:pPr eaLnBrk="1" hangingPunct="1">
              <a:lnSpc>
                <a:spcPct val="90000"/>
              </a:lnSpc>
              <a:defRPr/>
            </a:pPr>
            <a:r>
              <a:rPr lang="en-US" sz="2400" b="1" dirty="0"/>
              <a:t>TRADITIONAL CATEGORIES:</a:t>
            </a:r>
          </a:p>
          <a:p>
            <a:pPr lvl="1">
              <a:lnSpc>
                <a:spcPct val="90000"/>
              </a:lnSpc>
              <a:defRPr/>
            </a:pPr>
            <a:r>
              <a:rPr lang="en-US" sz="2100" b="1" dirty="0"/>
              <a:t>Refugee</a:t>
            </a:r>
          </a:p>
          <a:p>
            <a:pPr lvl="1" eaLnBrk="1" hangingPunct="1">
              <a:lnSpc>
                <a:spcPct val="90000"/>
              </a:lnSpc>
              <a:defRPr/>
            </a:pPr>
            <a:r>
              <a:rPr lang="en-US" sz="2400" b="1" dirty="0"/>
              <a:t>65 &amp; over</a:t>
            </a:r>
          </a:p>
          <a:p>
            <a:pPr lvl="1" eaLnBrk="1" hangingPunct="1">
              <a:lnSpc>
                <a:spcPct val="90000"/>
              </a:lnSpc>
              <a:defRPr/>
            </a:pPr>
            <a:r>
              <a:rPr lang="en-US" sz="2400" b="1" dirty="0"/>
              <a:t>Blind in both eyes</a:t>
            </a:r>
          </a:p>
          <a:p>
            <a:pPr lvl="1" eaLnBrk="1" hangingPunct="1">
              <a:lnSpc>
                <a:spcPct val="90000"/>
              </a:lnSpc>
              <a:defRPr/>
            </a:pPr>
            <a:r>
              <a:rPr lang="en-US" sz="2400" b="1" dirty="0"/>
              <a:t>Disabled (SSDI, SSI, disease ends in death, unable to work for 12 months or more - substantiated with medical records)</a:t>
            </a:r>
          </a:p>
          <a:p>
            <a:pPr lvl="1" eaLnBrk="1" hangingPunct="1">
              <a:lnSpc>
                <a:spcPct val="90000"/>
              </a:lnSpc>
              <a:defRPr/>
            </a:pPr>
            <a:r>
              <a:rPr lang="en-US" sz="2400" b="1" dirty="0"/>
              <a:t>Pregnant</a:t>
            </a:r>
          </a:p>
          <a:p>
            <a:pPr lvl="1" eaLnBrk="1" hangingPunct="1">
              <a:lnSpc>
                <a:spcPct val="90000"/>
              </a:lnSpc>
              <a:defRPr/>
            </a:pPr>
            <a:r>
              <a:rPr lang="en-US" sz="2400" b="1" dirty="0"/>
              <a:t>Under 19 years old</a:t>
            </a:r>
          </a:p>
          <a:p>
            <a:pPr lvl="1" eaLnBrk="1" hangingPunct="1">
              <a:lnSpc>
                <a:spcPct val="90000"/>
              </a:lnSpc>
              <a:defRPr/>
            </a:pPr>
            <a:r>
              <a:rPr lang="en-US" sz="2400" b="1" dirty="0"/>
              <a:t>Parent(s) living with child(</a:t>
            </a:r>
            <a:r>
              <a:rPr lang="en-US" sz="2400" b="1" dirty="0" err="1"/>
              <a:t>ren</a:t>
            </a:r>
            <a:r>
              <a:rPr lang="en-US" sz="2400" b="1" dirty="0"/>
              <a:t>) who are under 18 years old and that are legally theirs – the entire family is eligible</a:t>
            </a:r>
          </a:p>
          <a:p>
            <a:pPr lvl="1" eaLnBrk="1" hangingPunct="1">
              <a:lnSpc>
                <a:spcPct val="90000"/>
              </a:lnSpc>
              <a:defRPr/>
            </a:pPr>
            <a:r>
              <a:rPr lang="en-US" sz="2400" b="1" dirty="0"/>
              <a:t>DCFS or Foster Child</a:t>
            </a:r>
          </a:p>
          <a:p>
            <a:pPr lvl="1" eaLnBrk="1" hangingPunct="1">
              <a:lnSpc>
                <a:spcPct val="90000"/>
              </a:lnSpc>
              <a:defRPr/>
            </a:pPr>
            <a:r>
              <a:rPr lang="en-US" sz="2400" b="1" dirty="0"/>
              <a:t>Breast or cervical cancer – thru Dept of Health</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5618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7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57155">
                                            <p:txEl>
                                              <p:pRg st="1" end="1"/>
                                            </p:txEl>
                                          </p:spTgt>
                                        </p:tgtEl>
                                        <p:attrNameLst>
                                          <p:attrName>style.visibility</p:attrName>
                                        </p:attrNameLst>
                                      </p:cBhvr>
                                      <p:to>
                                        <p:strVal val="visible"/>
                                      </p:to>
                                    </p:set>
                                    <p:animEffect transition="in" filter="fade">
                                      <p:cBhvr>
                                        <p:cTn id="11" dur="500"/>
                                        <p:tgtEl>
                                          <p:spTgt spid="145715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457155">
                                            <p:txEl>
                                              <p:pRg st="2" end="2"/>
                                            </p:txEl>
                                          </p:spTgt>
                                        </p:tgtEl>
                                        <p:attrNameLst>
                                          <p:attrName>style.visibility</p:attrName>
                                        </p:attrNameLst>
                                      </p:cBhvr>
                                      <p:to>
                                        <p:strVal val="visible"/>
                                      </p:to>
                                    </p:set>
                                    <p:animEffect transition="in" filter="fade">
                                      <p:cBhvr>
                                        <p:cTn id="14" dur="500"/>
                                        <p:tgtEl>
                                          <p:spTgt spid="145715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457155">
                                            <p:txEl>
                                              <p:pRg st="3" end="3"/>
                                            </p:txEl>
                                          </p:spTgt>
                                        </p:tgtEl>
                                        <p:attrNameLst>
                                          <p:attrName>style.visibility</p:attrName>
                                        </p:attrNameLst>
                                      </p:cBhvr>
                                      <p:to>
                                        <p:strVal val="visible"/>
                                      </p:to>
                                    </p:set>
                                    <p:animEffect transition="in" filter="fade">
                                      <p:cBhvr>
                                        <p:cTn id="17" dur="500"/>
                                        <p:tgtEl>
                                          <p:spTgt spid="145715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57155">
                                            <p:txEl>
                                              <p:pRg st="4" end="4"/>
                                            </p:txEl>
                                          </p:spTgt>
                                        </p:tgtEl>
                                        <p:attrNameLst>
                                          <p:attrName>style.visibility</p:attrName>
                                        </p:attrNameLst>
                                      </p:cBhvr>
                                      <p:to>
                                        <p:strVal val="visible"/>
                                      </p:to>
                                    </p:set>
                                    <p:animEffect transition="in" filter="fade">
                                      <p:cBhvr>
                                        <p:cTn id="20" dur="500"/>
                                        <p:tgtEl>
                                          <p:spTgt spid="145715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57155">
                                            <p:txEl>
                                              <p:pRg st="5" end="5"/>
                                            </p:txEl>
                                          </p:spTgt>
                                        </p:tgtEl>
                                        <p:attrNameLst>
                                          <p:attrName>style.visibility</p:attrName>
                                        </p:attrNameLst>
                                      </p:cBhvr>
                                      <p:to>
                                        <p:strVal val="visible"/>
                                      </p:to>
                                    </p:set>
                                    <p:animEffect transition="in" filter="fade">
                                      <p:cBhvr>
                                        <p:cTn id="23" dur="500"/>
                                        <p:tgtEl>
                                          <p:spTgt spid="145715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57155">
                                            <p:txEl>
                                              <p:pRg st="6" end="6"/>
                                            </p:txEl>
                                          </p:spTgt>
                                        </p:tgtEl>
                                        <p:attrNameLst>
                                          <p:attrName>style.visibility</p:attrName>
                                        </p:attrNameLst>
                                      </p:cBhvr>
                                      <p:to>
                                        <p:strVal val="visible"/>
                                      </p:to>
                                    </p:set>
                                    <p:animEffect transition="in" filter="fade">
                                      <p:cBhvr>
                                        <p:cTn id="26" dur="500"/>
                                        <p:tgtEl>
                                          <p:spTgt spid="145715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57155">
                                            <p:txEl>
                                              <p:pRg st="7" end="7"/>
                                            </p:txEl>
                                          </p:spTgt>
                                        </p:tgtEl>
                                        <p:attrNameLst>
                                          <p:attrName>style.visibility</p:attrName>
                                        </p:attrNameLst>
                                      </p:cBhvr>
                                      <p:to>
                                        <p:strVal val="visible"/>
                                      </p:to>
                                    </p:set>
                                    <p:animEffect transition="in" filter="fade">
                                      <p:cBhvr>
                                        <p:cTn id="29" dur="500"/>
                                        <p:tgtEl>
                                          <p:spTgt spid="1457155">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57155">
                                            <p:txEl>
                                              <p:pRg st="8" end="8"/>
                                            </p:txEl>
                                          </p:spTgt>
                                        </p:tgtEl>
                                        <p:attrNameLst>
                                          <p:attrName>style.visibility</p:attrName>
                                        </p:attrNameLst>
                                      </p:cBhvr>
                                      <p:to>
                                        <p:strVal val="visible"/>
                                      </p:to>
                                    </p:set>
                                    <p:animEffect transition="in" filter="fade">
                                      <p:cBhvr>
                                        <p:cTn id="32" dur="500"/>
                                        <p:tgtEl>
                                          <p:spTgt spid="1457155">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57155">
                                            <p:txEl>
                                              <p:pRg st="9" end="9"/>
                                            </p:txEl>
                                          </p:spTgt>
                                        </p:tgtEl>
                                        <p:attrNameLst>
                                          <p:attrName>style.visibility</p:attrName>
                                        </p:attrNameLst>
                                      </p:cBhvr>
                                      <p:to>
                                        <p:strVal val="visible"/>
                                      </p:to>
                                    </p:set>
                                    <p:animEffect transition="in" filter="fade">
                                      <p:cBhvr>
                                        <p:cTn id="35" dur="500"/>
                                        <p:tgtEl>
                                          <p:spTgt spid="145715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CATEGORY</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65</a:t>
            </a:fld>
            <a:endParaRPr lang="en-US"/>
          </a:p>
        </p:txBody>
      </p:sp>
      <p:sp>
        <p:nvSpPr>
          <p:cNvPr id="4" name="Content Placeholder 3"/>
          <p:cNvSpPr>
            <a:spLocks noGrp="1"/>
          </p:cNvSpPr>
          <p:nvPr>
            <p:ph sz="quarter" idx="1"/>
          </p:nvPr>
        </p:nvSpPr>
        <p:spPr/>
        <p:txBody>
          <a:bodyPr>
            <a:normAutofit fontScale="92500" lnSpcReduction="10000"/>
          </a:bodyPr>
          <a:lstStyle/>
          <a:p>
            <a:r>
              <a:rPr lang="en-US" dirty="0"/>
              <a:t>Now, thanks to the ACA and IL </a:t>
            </a:r>
            <a:r>
              <a:rPr lang="en-US" dirty="0">
                <a:hlinkClick r:id="rId2"/>
              </a:rPr>
              <a:t>Public Act 98-104 (</a:t>
            </a:r>
            <a:r>
              <a:rPr lang="en-US" dirty="0" err="1">
                <a:hlinkClick r:id="rId2"/>
              </a:rPr>
              <a:t>pdf</a:t>
            </a:r>
            <a:r>
              <a:rPr lang="en-US" dirty="0">
                <a:hlinkClick r:id="rId2"/>
              </a:rPr>
              <a:t>)</a:t>
            </a:r>
            <a:r>
              <a:rPr lang="en-US" dirty="0"/>
              <a:t>, more adults are eligible for Medicaid in Illinois and the public is able to apply for Medicaid through a new, online application called the Application for Benefits Eligibility (ABE). </a:t>
            </a:r>
          </a:p>
          <a:p>
            <a:r>
              <a:rPr lang="en-US" dirty="0"/>
              <a:t>Beginning January 1, 2014, all Illinois residents between 19 and 64 years of age, who are U.S. citizens or who have legal status, and who have monthly income less than </a:t>
            </a:r>
            <a:r>
              <a:rPr lang="en-US" dirty="0">
                <a:solidFill>
                  <a:srgbClr val="FF0000"/>
                </a:solidFill>
              </a:rPr>
              <a:t>2022 for 1 person =$1563 + $25= $1588</a:t>
            </a:r>
          </a:p>
          <a:p>
            <a:r>
              <a:rPr lang="en-US" dirty="0"/>
              <a:t>for an individual are eligible for Medicaid through the new “ACA Adult” category.</a:t>
            </a:r>
          </a:p>
          <a:p>
            <a:pPr marL="0" indent="0">
              <a:buNone/>
            </a:pPr>
            <a:endParaRPr lang="en-US"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0347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Affordable Care Act Clients</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66</a:t>
            </a:fld>
            <a:endParaRPr lang="en-US"/>
          </a:p>
        </p:txBody>
      </p:sp>
      <p:sp>
        <p:nvSpPr>
          <p:cNvPr id="4" name="Content Placeholder 3"/>
          <p:cNvSpPr>
            <a:spLocks noGrp="1"/>
          </p:cNvSpPr>
          <p:nvPr>
            <p:ph sz="quarter" idx="1"/>
          </p:nvPr>
        </p:nvSpPr>
        <p:spPr/>
        <p:txBody>
          <a:bodyPr/>
          <a:lstStyle/>
          <a:p>
            <a:r>
              <a:rPr lang="en-US" dirty="0"/>
              <a:t>Illinois Medicaid expansion</a:t>
            </a:r>
          </a:p>
          <a:p>
            <a:r>
              <a:rPr lang="en-US" dirty="0"/>
              <a:t>“ACA”</a:t>
            </a:r>
          </a:p>
          <a:p>
            <a:r>
              <a:rPr lang="en-US" dirty="0"/>
              <a:t>ONLY LOOK AT INCOME</a:t>
            </a:r>
          </a:p>
          <a:p>
            <a:r>
              <a:rPr lang="en-US" dirty="0"/>
              <a:t>DO NOT LOOK AT ASSETS</a:t>
            </a:r>
          </a:p>
          <a:p>
            <a:r>
              <a:rPr lang="en-US" dirty="0"/>
              <a:t>CANNOT have MEDICARE</a:t>
            </a:r>
          </a:p>
          <a:p>
            <a:r>
              <a:rPr lang="en-US" dirty="0"/>
              <a:t>SAME coverage as other categories</a:t>
            </a:r>
          </a:p>
          <a:p>
            <a:r>
              <a:rPr lang="en-US" dirty="0"/>
              <a:t>TODAY – WILL PAY FOR WAIVER PROGRAMS- including nursing homes</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1436107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Medicaid</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67</a:t>
            </a:fld>
            <a:endParaRPr lang="en-US"/>
          </a:p>
        </p:txBody>
      </p:sp>
      <p:sp>
        <p:nvSpPr>
          <p:cNvPr id="4" name="Content Placeholder 3"/>
          <p:cNvSpPr>
            <a:spLocks noGrp="1"/>
          </p:cNvSpPr>
          <p:nvPr>
            <p:ph sz="quarter" idx="1"/>
          </p:nvPr>
        </p:nvSpPr>
        <p:spPr>
          <a:xfrm>
            <a:off x="612648" y="1600200"/>
            <a:ext cx="8153400" cy="5257800"/>
          </a:xfrm>
        </p:spPr>
        <p:txBody>
          <a:bodyPr/>
          <a:lstStyle/>
          <a:p>
            <a:r>
              <a:rPr lang="en-US" dirty="0"/>
              <a:t>Redeterminations YEARLY</a:t>
            </a:r>
          </a:p>
          <a:p>
            <a:r>
              <a:rPr lang="en-US" dirty="0"/>
              <a:t>Many people get cancelled incorrectly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276600"/>
            <a:ext cx="2133424" cy="3419573"/>
          </a:xfrm>
          <a:prstGeom prst="rect">
            <a:avLst/>
          </a:prstGeom>
        </p:spPr>
      </p:pic>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128199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3A36-E967-4123-9367-25522504DB09}"/>
              </a:ext>
            </a:extLst>
          </p:cNvPr>
          <p:cNvSpPr>
            <a:spLocks noGrp="1"/>
          </p:cNvSpPr>
          <p:nvPr>
            <p:ph type="title"/>
          </p:nvPr>
        </p:nvSpPr>
        <p:spPr/>
        <p:txBody>
          <a:bodyPr/>
          <a:lstStyle/>
          <a:p>
            <a:r>
              <a:rPr lang="en-US" dirty="0"/>
              <a:t>During the Pandemic</a:t>
            </a:r>
          </a:p>
        </p:txBody>
      </p:sp>
      <p:sp>
        <p:nvSpPr>
          <p:cNvPr id="3" name="Slide Number Placeholder 2">
            <a:extLst>
              <a:ext uri="{FF2B5EF4-FFF2-40B4-BE49-F238E27FC236}">
                <a16:creationId xmlns:a16="http://schemas.microsoft.com/office/drawing/2014/main" id="{3F7916DB-883D-42FD-9A4A-845BFA49BAC4}"/>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68</a:t>
            </a:fld>
            <a:endParaRPr lang="en-US"/>
          </a:p>
        </p:txBody>
      </p:sp>
      <p:sp>
        <p:nvSpPr>
          <p:cNvPr id="4" name="Content Placeholder 3">
            <a:extLst>
              <a:ext uri="{FF2B5EF4-FFF2-40B4-BE49-F238E27FC236}">
                <a16:creationId xmlns:a16="http://schemas.microsoft.com/office/drawing/2014/main" id="{22CE8090-748A-4BE2-A87B-C0379A7FDD47}"/>
              </a:ext>
            </a:extLst>
          </p:cNvPr>
          <p:cNvSpPr>
            <a:spLocks noGrp="1"/>
          </p:cNvSpPr>
          <p:nvPr>
            <p:ph sz="quarter" idx="1"/>
          </p:nvPr>
        </p:nvSpPr>
        <p:spPr/>
        <p:txBody>
          <a:bodyPr/>
          <a:lstStyle/>
          <a:p>
            <a:pPr marL="0" indent="0">
              <a:buNone/>
            </a:pPr>
            <a:r>
              <a:rPr lang="en-US" dirty="0"/>
              <a:t>	</a:t>
            </a:r>
            <a:r>
              <a:rPr lang="en-US" sz="5400" dirty="0"/>
              <a:t>IL Medicaid is postponing -all medical redeterminations and </a:t>
            </a:r>
          </a:p>
          <a:p>
            <a:pPr marL="0" indent="0">
              <a:buNone/>
            </a:pPr>
            <a:r>
              <a:rPr lang="en-US" sz="5400" dirty="0"/>
              <a:t>-has agreed to NOT cancel any </a:t>
            </a:r>
            <a:r>
              <a:rPr lang="en-US" sz="5400" u="sng" dirty="0"/>
              <a:t>medical assistance </a:t>
            </a:r>
            <a:r>
              <a:rPr lang="en-US" sz="5400" dirty="0"/>
              <a:t>cases</a:t>
            </a:r>
            <a:endParaRPr lang="en-US" dirty="0"/>
          </a:p>
        </p:txBody>
      </p:sp>
    </p:spTree>
    <p:extLst>
      <p:ext uri="{BB962C8B-B14F-4D97-AF65-F5344CB8AC3E}">
        <p14:creationId xmlns:p14="http://schemas.microsoft.com/office/powerpoint/2010/main" val="1973470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2"/>
          <p:cNvSpPr>
            <a:spLocks noGrp="1" noChangeArrowheads="1"/>
          </p:cNvSpPr>
          <p:nvPr>
            <p:ph type="title"/>
          </p:nvPr>
        </p:nvSpPr>
        <p:spPr/>
        <p:txBody>
          <a:bodyPr>
            <a:normAutofit fontScale="90000"/>
          </a:bodyPr>
          <a:lstStyle/>
          <a:p>
            <a:pPr eaLnBrk="1" hangingPunct="1">
              <a:defRPr/>
            </a:pPr>
            <a:r>
              <a:rPr lang="en-US" sz="6000"/>
              <a:t>Illinois Medicaid</a:t>
            </a:r>
          </a:p>
        </p:txBody>
      </p:sp>
      <p:sp>
        <p:nvSpPr>
          <p:cNvPr id="5" name="Slide Number Placeholder 5"/>
          <p:cNvSpPr>
            <a:spLocks noGrp="1"/>
          </p:cNvSpPr>
          <p:nvPr>
            <p:ph type="sldNum" sz="quarter" idx="12"/>
          </p:nvPr>
        </p:nvSpPr>
        <p:spPr/>
        <p:txBody>
          <a:bodyPr>
            <a:normAutofit fontScale="85000" lnSpcReduction="20000"/>
          </a:bodyPr>
          <a:lstStyle/>
          <a:p>
            <a:pPr>
              <a:defRPr/>
            </a:pPr>
            <a:fld id="{02938277-A418-454A-B954-C816EBB9FE0D}" type="slidenum">
              <a:rPr lang="en-US"/>
              <a:pPr>
                <a:defRPr/>
              </a:pPr>
              <a:t>69</a:t>
            </a:fld>
            <a:endParaRPr lang="en-US"/>
          </a:p>
        </p:txBody>
      </p:sp>
      <p:sp>
        <p:nvSpPr>
          <p:cNvPr id="1459203" name="Rectangle 3"/>
          <p:cNvSpPr>
            <a:spLocks noGrp="1" noChangeArrowheads="1"/>
          </p:cNvSpPr>
          <p:nvPr>
            <p:ph sz="quarter" idx="1"/>
          </p:nvPr>
        </p:nvSpPr>
        <p:spPr>
          <a:xfrm>
            <a:off x="457200" y="1600200"/>
            <a:ext cx="8229600" cy="5029200"/>
          </a:xfrm>
        </p:spPr>
        <p:txBody>
          <a:bodyPr>
            <a:normAutofit/>
          </a:bodyPr>
          <a:lstStyle/>
          <a:p>
            <a:pPr marL="0" indent="0" eaLnBrk="1" hangingPunct="1">
              <a:lnSpc>
                <a:spcPct val="90000"/>
              </a:lnSpc>
              <a:buNone/>
              <a:defRPr/>
            </a:pPr>
            <a:r>
              <a:rPr lang="en-US" sz="2800" b="1" dirty="0"/>
              <a:t>INCOME – </a:t>
            </a:r>
          </a:p>
          <a:p>
            <a:pPr lvl="1" eaLnBrk="1" hangingPunct="1">
              <a:lnSpc>
                <a:spcPct val="90000"/>
              </a:lnSpc>
              <a:buFontTx/>
              <a:buChar char="•"/>
              <a:defRPr/>
            </a:pPr>
            <a:r>
              <a:rPr lang="en-US" b="1" dirty="0"/>
              <a:t>For all categories- </a:t>
            </a:r>
            <a:r>
              <a:rPr lang="en-US" b="1" dirty="0">
                <a:solidFill>
                  <a:srgbClr val="FF1D1D"/>
                </a:solidFill>
              </a:rPr>
              <a:t>(ACA has their own)</a:t>
            </a:r>
          </a:p>
          <a:p>
            <a:pPr lvl="1" eaLnBrk="1" hangingPunct="1">
              <a:lnSpc>
                <a:spcPct val="90000"/>
              </a:lnSpc>
              <a:buFont typeface="Wingdings" pitchFamily="2" charset="2"/>
              <a:buChar char="Ø"/>
              <a:defRPr/>
            </a:pPr>
            <a:r>
              <a:rPr lang="en-US" b="1" dirty="0"/>
              <a:t>Community</a:t>
            </a:r>
          </a:p>
          <a:p>
            <a:pPr lvl="2">
              <a:lnSpc>
                <a:spcPct val="90000"/>
              </a:lnSpc>
              <a:buClr>
                <a:schemeClr val="tx1"/>
              </a:buClr>
              <a:defRPr/>
            </a:pPr>
            <a:r>
              <a:rPr lang="en-US" sz="2800" b="1" dirty="0"/>
              <a:t>If over allowable standard, monthly deductible “spend-down” : </a:t>
            </a:r>
            <a:r>
              <a:rPr lang="en-US" sz="2800" b="1" dirty="0">
                <a:solidFill>
                  <a:srgbClr val="FF0000"/>
                </a:solidFill>
              </a:rPr>
              <a:t>2022= $ 1133 + $25= $ 1158</a:t>
            </a:r>
          </a:p>
          <a:p>
            <a:pPr lvl="2" eaLnBrk="1" hangingPunct="1">
              <a:lnSpc>
                <a:spcPct val="90000"/>
              </a:lnSpc>
              <a:buClr>
                <a:schemeClr val="tx1"/>
              </a:buClr>
              <a:defRPr/>
            </a:pPr>
            <a:r>
              <a:rPr lang="en-US" sz="2800" b="1" dirty="0"/>
              <a:t> </a:t>
            </a:r>
            <a:r>
              <a:rPr lang="en-US" b="1" dirty="0"/>
              <a:t>Long Term Care</a:t>
            </a:r>
          </a:p>
          <a:p>
            <a:pPr lvl="3">
              <a:lnSpc>
                <a:spcPct val="90000"/>
              </a:lnSpc>
              <a:buClr>
                <a:schemeClr val="tx1"/>
              </a:buClr>
              <a:defRPr/>
            </a:pPr>
            <a:r>
              <a:rPr lang="en-US" sz="2500" b="1" dirty="0"/>
              <a:t>Resident can keep </a:t>
            </a:r>
            <a:r>
              <a:rPr lang="en-US" sz="2500" b="1" dirty="0">
                <a:solidFill>
                  <a:srgbClr val="FF1D1D"/>
                </a:solidFill>
              </a:rPr>
              <a:t>$30, $60 or $90 monthly</a:t>
            </a:r>
          </a:p>
          <a:p>
            <a:pPr lvl="2" eaLnBrk="1" hangingPunct="1">
              <a:lnSpc>
                <a:spcPct val="90000"/>
              </a:lnSpc>
              <a:buClr>
                <a:schemeClr val="tx1"/>
              </a:buClr>
              <a:defRPr/>
            </a:pPr>
            <a:r>
              <a:rPr lang="en-US" sz="2800" b="1" dirty="0"/>
              <a:t> Resident can pay for Medicare and other health insurance</a:t>
            </a:r>
          </a:p>
          <a:p>
            <a:pPr lvl="2" eaLnBrk="1" hangingPunct="1">
              <a:lnSpc>
                <a:spcPct val="90000"/>
              </a:lnSpc>
              <a:buClr>
                <a:schemeClr val="tx1"/>
              </a:buClr>
              <a:defRPr/>
            </a:pPr>
            <a:r>
              <a:rPr lang="en-US" sz="2800" b="1" dirty="0"/>
              <a:t>If single, balance of income to facility</a:t>
            </a:r>
          </a:p>
          <a:p>
            <a:pPr lvl="2" eaLnBrk="1" hangingPunct="1">
              <a:lnSpc>
                <a:spcPct val="90000"/>
              </a:lnSpc>
              <a:buClr>
                <a:schemeClr val="tx1"/>
              </a:buClr>
              <a:defRPr/>
            </a:pPr>
            <a:r>
              <a:rPr lang="en-US" sz="2800" b="1" dirty="0"/>
              <a:t>If married, adhere to spousal rules</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73151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9202"/>
                                        </p:tgtEl>
                                        <p:attrNameLst>
                                          <p:attrName>style.visibility</p:attrName>
                                        </p:attrNameLst>
                                      </p:cBhvr>
                                      <p:to>
                                        <p:strVal val="visible"/>
                                      </p:to>
                                    </p:set>
                                    <p:anim calcmode="lin" valueType="num">
                                      <p:cBhvr additive="base">
                                        <p:cTn id="7" dur="500" fill="hold"/>
                                        <p:tgtEl>
                                          <p:spTgt spid="1459202"/>
                                        </p:tgtEl>
                                        <p:attrNameLst>
                                          <p:attrName>ppt_x</p:attrName>
                                        </p:attrNameLst>
                                      </p:cBhvr>
                                      <p:tavLst>
                                        <p:tav tm="0">
                                          <p:val>
                                            <p:strVal val="#ppt_x"/>
                                          </p:val>
                                        </p:tav>
                                        <p:tav tm="100000">
                                          <p:val>
                                            <p:strVal val="#ppt_x"/>
                                          </p:val>
                                        </p:tav>
                                      </p:tavLst>
                                    </p:anim>
                                    <p:anim calcmode="lin" valueType="num">
                                      <p:cBhvr additive="base">
                                        <p:cTn id="8" dur="500" fill="hold"/>
                                        <p:tgtEl>
                                          <p:spTgt spid="14592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59203">
                                            <p:txEl>
                                              <p:pRg st="0" end="0"/>
                                            </p:txEl>
                                          </p:spTgt>
                                        </p:tgtEl>
                                        <p:attrNameLst>
                                          <p:attrName>style.visibility</p:attrName>
                                        </p:attrNameLst>
                                      </p:cBhvr>
                                      <p:to>
                                        <p:strVal val="visible"/>
                                      </p:to>
                                    </p:set>
                                    <p:anim calcmode="lin" valueType="num">
                                      <p:cBhvr additive="base">
                                        <p:cTn id="13" dur="500" fill="hold"/>
                                        <p:tgtEl>
                                          <p:spTgt spid="14592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920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59203">
                                            <p:txEl>
                                              <p:pRg st="1" end="1"/>
                                            </p:txEl>
                                          </p:spTgt>
                                        </p:tgtEl>
                                        <p:attrNameLst>
                                          <p:attrName>style.visibility</p:attrName>
                                        </p:attrNameLst>
                                      </p:cBhvr>
                                      <p:to>
                                        <p:strVal val="visible"/>
                                      </p:to>
                                    </p:set>
                                    <p:anim calcmode="lin" valueType="num">
                                      <p:cBhvr additive="base">
                                        <p:cTn id="17" dur="500" fill="hold"/>
                                        <p:tgtEl>
                                          <p:spTgt spid="145920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59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59203">
                                            <p:txEl>
                                              <p:pRg st="2" end="2"/>
                                            </p:txEl>
                                          </p:spTgt>
                                        </p:tgtEl>
                                        <p:attrNameLst>
                                          <p:attrName>style.visibility</p:attrName>
                                        </p:attrNameLst>
                                      </p:cBhvr>
                                      <p:to>
                                        <p:strVal val="visible"/>
                                      </p:to>
                                    </p:set>
                                    <p:anim calcmode="lin" valueType="num">
                                      <p:cBhvr additive="base">
                                        <p:cTn id="23" dur="500" fill="hold"/>
                                        <p:tgtEl>
                                          <p:spTgt spid="145920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5920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59203">
                                            <p:txEl>
                                              <p:pRg st="3" end="3"/>
                                            </p:txEl>
                                          </p:spTgt>
                                        </p:tgtEl>
                                        <p:attrNameLst>
                                          <p:attrName>style.visibility</p:attrName>
                                        </p:attrNameLst>
                                      </p:cBhvr>
                                      <p:to>
                                        <p:strVal val="visible"/>
                                      </p:to>
                                    </p:set>
                                    <p:anim calcmode="lin" valueType="num">
                                      <p:cBhvr additive="base">
                                        <p:cTn id="27" dur="500" fill="hold"/>
                                        <p:tgtEl>
                                          <p:spTgt spid="145920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59203">
                                            <p:txEl>
                                              <p:pRg st="3" end="3"/>
                                            </p:txEl>
                                          </p:spTgt>
                                        </p:tgtEl>
                                        <p:attrNameLst>
                                          <p:attrName>ppt_y</p:attrName>
                                        </p:attrNameLst>
                                      </p:cBhvr>
                                      <p:tavLst>
                                        <p:tav tm="0">
                                          <p:val>
                                            <p:strVal val="1+#ppt_h/2"/>
                                          </p:val>
                                        </p:tav>
                                        <p:tav tm="100000">
                                          <p:val>
                                            <p:strVal val="#ppt_y"/>
                                          </p:val>
                                        </p:tav>
                                      </p:tavLst>
                                    </p:anim>
                                  </p:childTnLst>
                                </p:cTn>
                              </p:par>
                              <p:par>
                                <p:cTn id="29" presetID="26" presetClass="entr" presetSubtype="0" fill="hold" nodeType="withEffect">
                                  <p:stCondLst>
                                    <p:cond delay="0"/>
                                  </p:stCondLst>
                                  <p:childTnLst>
                                    <p:set>
                                      <p:cBhvr>
                                        <p:cTn id="30" dur="1" fill="hold">
                                          <p:stCondLst>
                                            <p:cond delay="0"/>
                                          </p:stCondLst>
                                        </p:cTn>
                                        <p:tgtEl>
                                          <p:spTgt spid="1459203">
                                            <p:txEl>
                                              <p:pRg st="4" end="4"/>
                                            </p:txEl>
                                          </p:spTgt>
                                        </p:tgtEl>
                                        <p:attrNameLst>
                                          <p:attrName>style.visibility</p:attrName>
                                        </p:attrNameLst>
                                      </p:cBhvr>
                                      <p:to>
                                        <p:strVal val="visible"/>
                                      </p:to>
                                    </p:set>
                                    <p:animEffect transition="in" filter="wipe(down)">
                                      <p:cBhvr>
                                        <p:cTn id="31" dur="580">
                                          <p:stCondLst>
                                            <p:cond delay="0"/>
                                          </p:stCondLst>
                                        </p:cTn>
                                        <p:tgtEl>
                                          <p:spTgt spid="1459203">
                                            <p:txEl>
                                              <p:pRg st="4" end="4"/>
                                            </p:txEl>
                                          </p:spTgt>
                                        </p:tgtEl>
                                      </p:cBhvr>
                                    </p:animEffect>
                                    <p:anim calcmode="lin" valueType="num">
                                      <p:cBhvr>
                                        <p:cTn id="32" dur="1822" tmFilter="0,0; 0.14,0.36; 0.43,0.73; 0.71,0.91; 1.0,1.0">
                                          <p:stCondLst>
                                            <p:cond delay="0"/>
                                          </p:stCondLst>
                                        </p:cTn>
                                        <p:tgtEl>
                                          <p:spTgt spid="1459203">
                                            <p:txEl>
                                              <p:pRg st="4" end="4"/>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59203">
                                            <p:txEl>
                                              <p:pRg st="4" end="4"/>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59203">
                                            <p:txEl>
                                              <p:pRg st="4" end="4"/>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59203">
                                            <p:txEl>
                                              <p:pRg st="4" end="4"/>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59203">
                                            <p:txEl>
                                              <p:pRg st="4" end="4"/>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1459203">
                                            <p:txEl>
                                              <p:pRg st="4" end="4"/>
                                            </p:txEl>
                                          </p:spTgt>
                                        </p:tgtEl>
                                      </p:cBhvr>
                                      <p:to x="100000" y="60000"/>
                                    </p:animScale>
                                    <p:animScale>
                                      <p:cBhvr>
                                        <p:cTn id="38" dur="166" decel="50000">
                                          <p:stCondLst>
                                            <p:cond delay="676"/>
                                          </p:stCondLst>
                                        </p:cTn>
                                        <p:tgtEl>
                                          <p:spTgt spid="1459203">
                                            <p:txEl>
                                              <p:pRg st="4" end="4"/>
                                            </p:txEl>
                                          </p:spTgt>
                                        </p:tgtEl>
                                      </p:cBhvr>
                                      <p:to x="100000" y="100000"/>
                                    </p:animScale>
                                    <p:animScale>
                                      <p:cBhvr>
                                        <p:cTn id="39" dur="26">
                                          <p:stCondLst>
                                            <p:cond delay="1312"/>
                                          </p:stCondLst>
                                        </p:cTn>
                                        <p:tgtEl>
                                          <p:spTgt spid="1459203">
                                            <p:txEl>
                                              <p:pRg st="4" end="4"/>
                                            </p:txEl>
                                          </p:spTgt>
                                        </p:tgtEl>
                                      </p:cBhvr>
                                      <p:to x="100000" y="80000"/>
                                    </p:animScale>
                                    <p:animScale>
                                      <p:cBhvr>
                                        <p:cTn id="40" dur="166" decel="50000">
                                          <p:stCondLst>
                                            <p:cond delay="1338"/>
                                          </p:stCondLst>
                                        </p:cTn>
                                        <p:tgtEl>
                                          <p:spTgt spid="1459203">
                                            <p:txEl>
                                              <p:pRg st="4" end="4"/>
                                            </p:txEl>
                                          </p:spTgt>
                                        </p:tgtEl>
                                      </p:cBhvr>
                                      <p:to x="100000" y="100000"/>
                                    </p:animScale>
                                    <p:animScale>
                                      <p:cBhvr>
                                        <p:cTn id="41" dur="26">
                                          <p:stCondLst>
                                            <p:cond delay="1642"/>
                                          </p:stCondLst>
                                        </p:cTn>
                                        <p:tgtEl>
                                          <p:spTgt spid="1459203">
                                            <p:txEl>
                                              <p:pRg st="4" end="4"/>
                                            </p:txEl>
                                          </p:spTgt>
                                        </p:tgtEl>
                                      </p:cBhvr>
                                      <p:to x="100000" y="90000"/>
                                    </p:animScale>
                                    <p:animScale>
                                      <p:cBhvr>
                                        <p:cTn id="42" dur="166" decel="50000">
                                          <p:stCondLst>
                                            <p:cond delay="1668"/>
                                          </p:stCondLst>
                                        </p:cTn>
                                        <p:tgtEl>
                                          <p:spTgt spid="1459203">
                                            <p:txEl>
                                              <p:pRg st="4" end="4"/>
                                            </p:txEl>
                                          </p:spTgt>
                                        </p:tgtEl>
                                      </p:cBhvr>
                                      <p:to x="100000" y="100000"/>
                                    </p:animScale>
                                    <p:animScale>
                                      <p:cBhvr>
                                        <p:cTn id="43" dur="26">
                                          <p:stCondLst>
                                            <p:cond delay="1808"/>
                                          </p:stCondLst>
                                        </p:cTn>
                                        <p:tgtEl>
                                          <p:spTgt spid="1459203">
                                            <p:txEl>
                                              <p:pRg st="4" end="4"/>
                                            </p:txEl>
                                          </p:spTgt>
                                        </p:tgtEl>
                                      </p:cBhvr>
                                      <p:to x="100000" y="95000"/>
                                    </p:animScale>
                                    <p:animScale>
                                      <p:cBhvr>
                                        <p:cTn id="44" dur="166" decel="50000">
                                          <p:stCondLst>
                                            <p:cond delay="1834"/>
                                          </p:stCondLst>
                                        </p:cTn>
                                        <p:tgtEl>
                                          <p:spTgt spid="1459203">
                                            <p:txEl>
                                              <p:pRg st="4" end="4"/>
                                            </p:txEl>
                                          </p:spTgt>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459203">
                                            <p:txEl>
                                              <p:pRg st="5" end="5"/>
                                            </p:txEl>
                                          </p:spTgt>
                                        </p:tgtEl>
                                        <p:attrNameLst>
                                          <p:attrName>style.visibility</p:attrName>
                                        </p:attrNameLst>
                                      </p:cBhvr>
                                      <p:to>
                                        <p:strVal val="visible"/>
                                      </p:to>
                                    </p:set>
                                    <p:animEffect transition="in" filter="wipe(down)">
                                      <p:cBhvr>
                                        <p:cTn id="47" dur="580">
                                          <p:stCondLst>
                                            <p:cond delay="0"/>
                                          </p:stCondLst>
                                        </p:cTn>
                                        <p:tgtEl>
                                          <p:spTgt spid="1459203">
                                            <p:txEl>
                                              <p:pRg st="5" end="5"/>
                                            </p:txEl>
                                          </p:spTgt>
                                        </p:tgtEl>
                                      </p:cBhvr>
                                    </p:animEffect>
                                    <p:anim calcmode="lin" valueType="num">
                                      <p:cBhvr>
                                        <p:cTn id="48" dur="1822" tmFilter="0,0; 0.14,0.36; 0.43,0.73; 0.71,0.91; 1.0,1.0">
                                          <p:stCondLst>
                                            <p:cond delay="0"/>
                                          </p:stCondLst>
                                        </p:cTn>
                                        <p:tgtEl>
                                          <p:spTgt spid="1459203">
                                            <p:txEl>
                                              <p:pRg st="5" end="5"/>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59203">
                                            <p:txEl>
                                              <p:pRg st="5" end="5"/>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59203">
                                            <p:txEl>
                                              <p:pRg st="5" end="5"/>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59203">
                                            <p:txEl>
                                              <p:pRg st="5" end="5"/>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59203">
                                            <p:txEl>
                                              <p:pRg st="5" end="5"/>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1459203">
                                            <p:txEl>
                                              <p:pRg st="5" end="5"/>
                                            </p:txEl>
                                          </p:spTgt>
                                        </p:tgtEl>
                                      </p:cBhvr>
                                      <p:to x="100000" y="60000"/>
                                    </p:animScale>
                                    <p:animScale>
                                      <p:cBhvr>
                                        <p:cTn id="54" dur="166" decel="50000">
                                          <p:stCondLst>
                                            <p:cond delay="676"/>
                                          </p:stCondLst>
                                        </p:cTn>
                                        <p:tgtEl>
                                          <p:spTgt spid="1459203">
                                            <p:txEl>
                                              <p:pRg st="5" end="5"/>
                                            </p:txEl>
                                          </p:spTgt>
                                        </p:tgtEl>
                                      </p:cBhvr>
                                      <p:to x="100000" y="100000"/>
                                    </p:animScale>
                                    <p:animScale>
                                      <p:cBhvr>
                                        <p:cTn id="55" dur="26">
                                          <p:stCondLst>
                                            <p:cond delay="1312"/>
                                          </p:stCondLst>
                                        </p:cTn>
                                        <p:tgtEl>
                                          <p:spTgt spid="1459203">
                                            <p:txEl>
                                              <p:pRg st="5" end="5"/>
                                            </p:txEl>
                                          </p:spTgt>
                                        </p:tgtEl>
                                      </p:cBhvr>
                                      <p:to x="100000" y="80000"/>
                                    </p:animScale>
                                    <p:animScale>
                                      <p:cBhvr>
                                        <p:cTn id="56" dur="166" decel="50000">
                                          <p:stCondLst>
                                            <p:cond delay="1338"/>
                                          </p:stCondLst>
                                        </p:cTn>
                                        <p:tgtEl>
                                          <p:spTgt spid="1459203">
                                            <p:txEl>
                                              <p:pRg st="5" end="5"/>
                                            </p:txEl>
                                          </p:spTgt>
                                        </p:tgtEl>
                                      </p:cBhvr>
                                      <p:to x="100000" y="100000"/>
                                    </p:animScale>
                                    <p:animScale>
                                      <p:cBhvr>
                                        <p:cTn id="57" dur="26">
                                          <p:stCondLst>
                                            <p:cond delay="1642"/>
                                          </p:stCondLst>
                                        </p:cTn>
                                        <p:tgtEl>
                                          <p:spTgt spid="1459203">
                                            <p:txEl>
                                              <p:pRg st="5" end="5"/>
                                            </p:txEl>
                                          </p:spTgt>
                                        </p:tgtEl>
                                      </p:cBhvr>
                                      <p:to x="100000" y="90000"/>
                                    </p:animScale>
                                    <p:animScale>
                                      <p:cBhvr>
                                        <p:cTn id="58" dur="166" decel="50000">
                                          <p:stCondLst>
                                            <p:cond delay="1668"/>
                                          </p:stCondLst>
                                        </p:cTn>
                                        <p:tgtEl>
                                          <p:spTgt spid="1459203">
                                            <p:txEl>
                                              <p:pRg st="5" end="5"/>
                                            </p:txEl>
                                          </p:spTgt>
                                        </p:tgtEl>
                                      </p:cBhvr>
                                      <p:to x="100000" y="100000"/>
                                    </p:animScale>
                                    <p:animScale>
                                      <p:cBhvr>
                                        <p:cTn id="59" dur="26">
                                          <p:stCondLst>
                                            <p:cond delay="1808"/>
                                          </p:stCondLst>
                                        </p:cTn>
                                        <p:tgtEl>
                                          <p:spTgt spid="1459203">
                                            <p:txEl>
                                              <p:pRg st="5" end="5"/>
                                            </p:txEl>
                                          </p:spTgt>
                                        </p:tgtEl>
                                      </p:cBhvr>
                                      <p:to x="100000" y="95000"/>
                                    </p:animScale>
                                    <p:animScale>
                                      <p:cBhvr>
                                        <p:cTn id="60" dur="166" decel="50000">
                                          <p:stCondLst>
                                            <p:cond delay="1834"/>
                                          </p:stCondLst>
                                        </p:cTn>
                                        <p:tgtEl>
                                          <p:spTgt spid="1459203">
                                            <p:txEl>
                                              <p:pRg st="5" end="5"/>
                                            </p:txEl>
                                          </p:spTgt>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1459203">
                                            <p:txEl>
                                              <p:pRg st="6" end="6"/>
                                            </p:txEl>
                                          </p:spTgt>
                                        </p:tgtEl>
                                        <p:attrNameLst>
                                          <p:attrName>style.visibility</p:attrName>
                                        </p:attrNameLst>
                                      </p:cBhvr>
                                      <p:to>
                                        <p:strVal val="visible"/>
                                      </p:to>
                                    </p:set>
                                    <p:animEffect transition="in" filter="wipe(down)">
                                      <p:cBhvr>
                                        <p:cTn id="63" dur="580">
                                          <p:stCondLst>
                                            <p:cond delay="0"/>
                                          </p:stCondLst>
                                        </p:cTn>
                                        <p:tgtEl>
                                          <p:spTgt spid="1459203">
                                            <p:txEl>
                                              <p:pRg st="6" end="6"/>
                                            </p:txEl>
                                          </p:spTgt>
                                        </p:tgtEl>
                                      </p:cBhvr>
                                    </p:animEffect>
                                    <p:anim calcmode="lin" valueType="num">
                                      <p:cBhvr>
                                        <p:cTn id="64" dur="1822" tmFilter="0,0; 0.14,0.36; 0.43,0.73; 0.71,0.91; 1.0,1.0">
                                          <p:stCondLst>
                                            <p:cond delay="0"/>
                                          </p:stCondLst>
                                        </p:cTn>
                                        <p:tgtEl>
                                          <p:spTgt spid="1459203">
                                            <p:txEl>
                                              <p:pRg st="6" end="6"/>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59203">
                                            <p:txEl>
                                              <p:pRg st="6" end="6"/>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59203">
                                            <p:txEl>
                                              <p:pRg st="6" end="6"/>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59203">
                                            <p:txEl>
                                              <p:pRg st="6" end="6"/>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59203">
                                            <p:txEl>
                                              <p:pRg st="6" end="6"/>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1459203">
                                            <p:txEl>
                                              <p:pRg st="6" end="6"/>
                                            </p:txEl>
                                          </p:spTgt>
                                        </p:tgtEl>
                                      </p:cBhvr>
                                      <p:to x="100000" y="60000"/>
                                    </p:animScale>
                                    <p:animScale>
                                      <p:cBhvr>
                                        <p:cTn id="70" dur="166" decel="50000">
                                          <p:stCondLst>
                                            <p:cond delay="676"/>
                                          </p:stCondLst>
                                        </p:cTn>
                                        <p:tgtEl>
                                          <p:spTgt spid="1459203">
                                            <p:txEl>
                                              <p:pRg st="6" end="6"/>
                                            </p:txEl>
                                          </p:spTgt>
                                        </p:tgtEl>
                                      </p:cBhvr>
                                      <p:to x="100000" y="100000"/>
                                    </p:animScale>
                                    <p:animScale>
                                      <p:cBhvr>
                                        <p:cTn id="71" dur="26">
                                          <p:stCondLst>
                                            <p:cond delay="1312"/>
                                          </p:stCondLst>
                                        </p:cTn>
                                        <p:tgtEl>
                                          <p:spTgt spid="1459203">
                                            <p:txEl>
                                              <p:pRg st="6" end="6"/>
                                            </p:txEl>
                                          </p:spTgt>
                                        </p:tgtEl>
                                      </p:cBhvr>
                                      <p:to x="100000" y="80000"/>
                                    </p:animScale>
                                    <p:animScale>
                                      <p:cBhvr>
                                        <p:cTn id="72" dur="166" decel="50000">
                                          <p:stCondLst>
                                            <p:cond delay="1338"/>
                                          </p:stCondLst>
                                        </p:cTn>
                                        <p:tgtEl>
                                          <p:spTgt spid="1459203">
                                            <p:txEl>
                                              <p:pRg st="6" end="6"/>
                                            </p:txEl>
                                          </p:spTgt>
                                        </p:tgtEl>
                                      </p:cBhvr>
                                      <p:to x="100000" y="100000"/>
                                    </p:animScale>
                                    <p:animScale>
                                      <p:cBhvr>
                                        <p:cTn id="73" dur="26">
                                          <p:stCondLst>
                                            <p:cond delay="1642"/>
                                          </p:stCondLst>
                                        </p:cTn>
                                        <p:tgtEl>
                                          <p:spTgt spid="1459203">
                                            <p:txEl>
                                              <p:pRg st="6" end="6"/>
                                            </p:txEl>
                                          </p:spTgt>
                                        </p:tgtEl>
                                      </p:cBhvr>
                                      <p:to x="100000" y="90000"/>
                                    </p:animScale>
                                    <p:animScale>
                                      <p:cBhvr>
                                        <p:cTn id="74" dur="166" decel="50000">
                                          <p:stCondLst>
                                            <p:cond delay="1668"/>
                                          </p:stCondLst>
                                        </p:cTn>
                                        <p:tgtEl>
                                          <p:spTgt spid="1459203">
                                            <p:txEl>
                                              <p:pRg st="6" end="6"/>
                                            </p:txEl>
                                          </p:spTgt>
                                        </p:tgtEl>
                                      </p:cBhvr>
                                      <p:to x="100000" y="100000"/>
                                    </p:animScale>
                                    <p:animScale>
                                      <p:cBhvr>
                                        <p:cTn id="75" dur="26">
                                          <p:stCondLst>
                                            <p:cond delay="1808"/>
                                          </p:stCondLst>
                                        </p:cTn>
                                        <p:tgtEl>
                                          <p:spTgt spid="1459203">
                                            <p:txEl>
                                              <p:pRg st="6" end="6"/>
                                            </p:txEl>
                                          </p:spTgt>
                                        </p:tgtEl>
                                      </p:cBhvr>
                                      <p:to x="100000" y="95000"/>
                                    </p:animScale>
                                    <p:animScale>
                                      <p:cBhvr>
                                        <p:cTn id="76" dur="166" decel="50000">
                                          <p:stCondLst>
                                            <p:cond delay="1834"/>
                                          </p:stCondLst>
                                        </p:cTn>
                                        <p:tgtEl>
                                          <p:spTgt spid="1459203">
                                            <p:txEl>
                                              <p:pRg st="6" end="6"/>
                                            </p:txEl>
                                          </p:spTgt>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1459203">
                                            <p:txEl>
                                              <p:pRg st="7" end="7"/>
                                            </p:txEl>
                                          </p:spTgt>
                                        </p:tgtEl>
                                        <p:attrNameLst>
                                          <p:attrName>style.visibility</p:attrName>
                                        </p:attrNameLst>
                                      </p:cBhvr>
                                      <p:to>
                                        <p:strVal val="visible"/>
                                      </p:to>
                                    </p:set>
                                    <p:animEffect transition="in" filter="wipe(down)">
                                      <p:cBhvr>
                                        <p:cTn id="79" dur="580">
                                          <p:stCondLst>
                                            <p:cond delay="0"/>
                                          </p:stCondLst>
                                        </p:cTn>
                                        <p:tgtEl>
                                          <p:spTgt spid="1459203">
                                            <p:txEl>
                                              <p:pRg st="7" end="7"/>
                                            </p:txEl>
                                          </p:spTgt>
                                        </p:tgtEl>
                                      </p:cBhvr>
                                    </p:animEffect>
                                    <p:anim calcmode="lin" valueType="num">
                                      <p:cBhvr>
                                        <p:cTn id="80" dur="1822" tmFilter="0,0; 0.14,0.36; 0.43,0.73; 0.71,0.91; 1.0,1.0">
                                          <p:stCondLst>
                                            <p:cond delay="0"/>
                                          </p:stCondLst>
                                        </p:cTn>
                                        <p:tgtEl>
                                          <p:spTgt spid="1459203">
                                            <p:txEl>
                                              <p:pRg st="7" end="7"/>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459203">
                                            <p:txEl>
                                              <p:pRg st="7" end="7"/>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459203">
                                            <p:txEl>
                                              <p:pRg st="7" end="7"/>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459203">
                                            <p:txEl>
                                              <p:pRg st="7" end="7"/>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459203">
                                            <p:txEl>
                                              <p:pRg st="7" end="7"/>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1459203">
                                            <p:txEl>
                                              <p:pRg st="7" end="7"/>
                                            </p:txEl>
                                          </p:spTgt>
                                        </p:tgtEl>
                                      </p:cBhvr>
                                      <p:to x="100000" y="60000"/>
                                    </p:animScale>
                                    <p:animScale>
                                      <p:cBhvr>
                                        <p:cTn id="86" dur="166" decel="50000">
                                          <p:stCondLst>
                                            <p:cond delay="676"/>
                                          </p:stCondLst>
                                        </p:cTn>
                                        <p:tgtEl>
                                          <p:spTgt spid="1459203">
                                            <p:txEl>
                                              <p:pRg st="7" end="7"/>
                                            </p:txEl>
                                          </p:spTgt>
                                        </p:tgtEl>
                                      </p:cBhvr>
                                      <p:to x="100000" y="100000"/>
                                    </p:animScale>
                                    <p:animScale>
                                      <p:cBhvr>
                                        <p:cTn id="87" dur="26">
                                          <p:stCondLst>
                                            <p:cond delay="1312"/>
                                          </p:stCondLst>
                                        </p:cTn>
                                        <p:tgtEl>
                                          <p:spTgt spid="1459203">
                                            <p:txEl>
                                              <p:pRg st="7" end="7"/>
                                            </p:txEl>
                                          </p:spTgt>
                                        </p:tgtEl>
                                      </p:cBhvr>
                                      <p:to x="100000" y="80000"/>
                                    </p:animScale>
                                    <p:animScale>
                                      <p:cBhvr>
                                        <p:cTn id="88" dur="166" decel="50000">
                                          <p:stCondLst>
                                            <p:cond delay="1338"/>
                                          </p:stCondLst>
                                        </p:cTn>
                                        <p:tgtEl>
                                          <p:spTgt spid="1459203">
                                            <p:txEl>
                                              <p:pRg st="7" end="7"/>
                                            </p:txEl>
                                          </p:spTgt>
                                        </p:tgtEl>
                                      </p:cBhvr>
                                      <p:to x="100000" y="100000"/>
                                    </p:animScale>
                                    <p:animScale>
                                      <p:cBhvr>
                                        <p:cTn id="89" dur="26">
                                          <p:stCondLst>
                                            <p:cond delay="1642"/>
                                          </p:stCondLst>
                                        </p:cTn>
                                        <p:tgtEl>
                                          <p:spTgt spid="1459203">
                                            <p:txEl>
                                              <p:pRg st="7" end="7"/>
                                            </p:txEl>
                                          </p:spTgt>
                                        </p:tgtEl>
                                      </p:cBhvr>
                                      <p:to x="100000" y="90000"/>
                                    </p:animScale>
                                    <p:animScale>
                                      <p:cBhvr>
                                        <p:cTn id="90" dur="166" decel="50000">
                                          <p:stCondLst>
                                            <p:cond delay="1668"/>
                                          </p:stCondLst>
                                        </p:cTn>
                                        <p:tgtEl>
                                          <p:spTgt spid="1459203">
                                            <p:txEl>
                                              <p:pRg st="7" end="7"/>
                                            </p:txEl>
                                          </p:spTgt>
                                        </p:tgtEl>
                                      </p:cBhvr>
                                      <p:to x="100000" y="100000"/>
                                    </p:animScale>
                                    <p:animScale>
                                      <p:cBhvr>
                                        <p:cTn id="91" dur="26">
                                          <p:stCondLst>
                                            <p:cond delay="1808"/>
                                          </p:stCondLst>
                                        </p:cTn>
                                        <p:tgtEl>
                                          <p:spTgt spid="1459203">
                                            <p:txEl>
                                              <p:pRg st="7" end="7"/>
                                            </p:txEl>
                                          </p:spTgt>
                                        </p:tgtEl>
                                      </p:cBhvr>
                                      <p:to x="100000" y="95000"/>
                                    </p:animScale>
                                    <p:animScale>
                                      <p:cBhvr>
                                        <p:cTn id="92" dur="166" decel="50000">
                                          <p:stCondLst>
                                            <p:cond delay="1834"/>
                                          </p:stCondLst>
                                        </p:cTn>
                                        <p:tgtEl>
                                          <p:spTgt spid="1459203">
                                            <p:txEl>
                                              <p:pRg st="7" end="7"/>
                                            </p:txEl>
                                          </p:spTgt>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1459203">
                                            <p:txEl>
                                              <p:pRg st="8" end="8"/>
                                            </p:txEl>
                                          </p:spTgt>
                                        </p:tgtEl>
                                        <p:attrNameLst>
                                          <p:attrName>style.visibility</p:attrName>
                                        </p:attrNameLst>
                                      </p:cBhvr>
                                      <p:to>
                                        <p:strVal val="visible"/>
                                      </p:to>
                                    </p:set>
                                    <p:animEffect transition="in" filter="wipe(down)">
                                      <p:cBhvr>
                                        <p:cTn id="95" dur="580">
                                          <p:stCondLst>
                                            <p:cond delay="0"/>
                                          </p:stCondLst>
                                        </p:cTn>
                                        <p:tgtEl>
                                          <p:spTgt spid="1459203">
                                            <p:txEl>
                                              <p:pRg st="8" end="8"/>
                                            </p:txEl>
                                          </p:spTgt>
                                        </p:tgtEl>
                                      </p:cBhvr>
                                    </p:animEffect>
                                    <p:anim calcmode="lin" valueType="num">
                                      <p:cBhvr>
                                        <p:cTn id="96" dur="1822" tmFilter="0,0; 0.14,0.36; 0.43,0.73; 0.71,0.91; 1.0,1.0">
                                          <p:stCondLst>
                                            <p:cond delay="0"/>
                                          </p:stCondLst>
                                        </p:cTn>
                                        <p:tgtEl>
                                          <p:spTgt spid="1459203">
                                            <p:txEl>
                                              <p:pRg st="8" end="8"/>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459203">
                                            <p:txEl>
                                              <p:pRg st="8" end="8"/>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459203">
                                            <p:txEl>
                                              <p:pRg st="8" end="8"/>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459203">
                                            <p:txEl>
                                              <p:pRg st="8" end="8"/>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459203">
                                            <p:txEl>
                                              <p:pRg st="8" end="8"/>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1459203">
                                            <p:txEl>
                                              <p:pRg st="8" end="8"/>
                                            </p:txEl>
                                          </p:spTgt>
                                        </p:tgtEl>
                                      </p:cBhvr>
                                      <p:to x="100000" y="60000"/>
                                    </p:animScale>
                                    <p:animScale>
                                      <p:cBhvr>
                                        <p:cTn id="102" dur="166" decel="50000">
                                          <p:stCondLst>
                                            <p:cond delay="676"/>
                                          </p:stCondLst>
                                        </p:cTn>
                                        <p:tgtEl>
                                          <p:spTgt spid="1459203">
                                            <p:txEl>
                                              <p:pRg st="8" end="8"/>
                                            </p:txEl>
                                          </p:spTgt>
                                        </p:tgtEl>
                                      </p:cBhvr>
                                      <p:to x="100000" y="100000"/>
                                    </p:animScale>
                                    <p:animScale>
                                      <p:cBhvr>
                                        <p:cTn id="103" dur="26">
                                          <p:stCondLst>
                                            <p:cond delay="1312"/>
                                          </p:stCondLst>
                                        </p:cTn>
                                        <p:tgtEl>
                                          <p:spTgt spid="1459203">
                                            <p:txEl>
                                              <p:pRg st="8" end="8"/>
                                            </p:txEl>
                                          </p:spTgt>
                                        </p:tgtEl>
                                      </p:cBhvr>
                                      <p:to x="100000" y="80000"/>
                                    </p:animScale>
                                    <p:animScale>
                                      <p:cBhvr>
                                        <p:cTn id="104" dur="166" decel="50000">
                                          <p:stCondLst>
                                            <p:cond delay="1338"/>
                                          </p:stCondLst>
                                        </p:cTn>
                                        <p:tgtEl>
                                          <p:spTgt spid="1459203">
                                            <p:txEl>
                                              <p:pRg st="8" end="8"/>
                                            </p:txEl>
                                          </p:spTgt>
                                        </p:tgtEl>
                                      </p:cBhvr>
                                      <p:to x="100000" y="100000"/>
                                    </p:animScale>
                                    <p:animScale>
                                      <p:cBhvr>
                                        <p:cTn id="105" dur="26">
                                          <p:stCondLst>
                                            <p:cond delay="1642"/>
                                          </p:stCondLst>
                                        </p:cTn>
                                        <p:tgtEl>
                                          <p:spTgt spid="1459203">
                                            <p:txEl>
                                              <p:pRg st="8" end="8"/>
                                            </p:txEl>
                                          </p:spTgt>
                                        </p:tgtEl>
                                      </p:cBhvr>
                                      <p:to x="100000" y="90000"/>
                                    </p:animScale>
                                    <p:animScale>
                                      <p:cBhvr>
                                        <p:cTn id="106" dur="166" decel="50000">
                                          <p:stCondLst>
                                            <p:cond delay="1668"/>
                                          </p:stCondLst>
                                        </p:cTn>
                                        <p:tgtEl>
                                          <p:spTgt spid="1459203">
                                            <p:txEl>
                                              <p:pRg st="8" end="8"/>
                                            </p:txEl>
                                          </p:spTgt>
                                        </p:tgtEl>
                                      </p:cBhvr>
                                      <p:to x="100000" y="100000"/>
                                    </p:animScale>
                                    <p:animScale>
                                      <p:cBhvr>
                                        <p:cTn id="107" dur="26">
                                          <p:stCondLst>
                                            <p:cond delay="1808"/>
                                          </p:stCondLst>
                                        </p:cTn>
                                        <p:tgtEl>
                                          <p:spTgt spid="1459203">
                                            <p:txEl>
                                              <p:pRg st="8" end="8"/>
                                            </p:txEl>
                                          </p:spTgt>
                                        </p:tgtEl>
                                      </p:cBhvr>
                                      <p:to x="100000" y="95000"/>
                                    </p:animScale>
                                    <p:animScale>
                                      <p:cBhvr>
                                        <p:cTn id="108" dur="166" decel="50000">
                                          <p:stCondLst>
                                            <p:cond delay="1834"/>
                                          </p:stCondLst>
                                        </p:cTn>
                                        <p:tgtEl>
                                          <p:spTgt spid="145920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2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Adult Disability – per Social Security</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7</a:t>
            </a:fld>
            <a:endParaRPr lang="en-US"/>
          </a:p>
        </p:txBody>
      </p:sp>
      <p:sp>
        <p:nvSpPr>
          <p:cNvPr id="4" name="Content Placeholder 3"/>
          <p:cNvSpPr>
            <a:spLocks noGrp="1"/>
          </p:cNvSpPr>
          <p:nvPr>
            <p:ph sz="quarter" idx="1"/>
          </p:nvPr>
        </p:nvSpPr>
        <p:spPr/>
        <p:txBody>
          <a:bodyPr>
            <a:normAutofit fontScale="77500" lnSpcReduction="20000"/>
          </a:bodyPr>
          <a:lstStyle/>
          <a:p>
            <a:r>
              <a:rPr lang="en-US" sz="3100" dirty="0"/>
              <a:t>The definition of disability under Social Security is different than other programs. </a:t>
            </a:r>
          </a:p>
          <a:p>
            <a:r>
              <a:rPr lang="en-US" sz="3100" dirty="0"/>
              <a:t>Social Security pays only for total disability. </a:t>
            </a:r>
            <a:r>
              <a:rPr lang="en-US" sz="3100" b="1" dirty="0"/>
              <a:t>No benefits are payable for partial disability or for short-term disability</a:t>
            </a:r>
            <a:r>
              <a:rPr lang="en-US" sz="3100" dirty="0"/>
              <a:t>.</a:t>
            </a:r>
          </a:p>
          <a:p>
            <a:r>
              <a:rPr lang="en-US" sz="3100" dirty="0"/>
              <a:t>"Disability" under Social Security is based on your inability to work.</a:t>
            </a:r>
          </a:p>
          <a:p>
            <a:r>
              <a:rPr lang="en-US" sz="3100" dirty="0"/>
              <a:t> They consider you disabled under Social Security rules if:</a:t>
            </a:r>
          </a:p>
          <a:p>
            <a:pPr lvl="1"/>
            <a:r>
              <a:rPr lang="en-US" sz="3100" dirty="0"/>
              <a:t>You cannot do work that you did before;</a:t>
            </a:r>
          </a:p>
          <a:p>
            <a:pPr lvl="1"/>
            <a:r>
              <a:rPr lang="en-US" sz="3100" dirty="0"/>
              <a:t>They decide that you cannot adjust to other work because of your medical condition(s); </a:t>
            </a:r>
          </a:p>
          <a:p>
            <a:pPr marL="365760" lvl="1" indent="0">
              <a:buNone/>
            </a:pPr>
            <a:r>
              <a:rPr lang="en-US" sz="3100" b="1" dirty="0"/>
              <a:t>And</a:t>
            </a:r>
            <a:endParaRPr lang="en-US" sz="3100" dirty="0"/>
          </a:p>
          <a:p>
            <a:pPr marL="365760" lvl="1" indent="0">
              <a:buNone/>
            </a:pPr>
            <a:r>
              <a:rPr lang="en-US" sz="3100" dirty="0"/>
              <a:t>*****Your disability has lasted or is expected to last for at least one year or to result in death.</a:t>
            </a:r>
          </a:p>
          <a:p>
            <a:endParaRPr lang="en-US"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981652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250" name="Rectangle 2"/>
          <p:cNvSpPr>
            <a:spLocks noGrp="1" noChangeArrowheads="1"/>
          </p:cNvSpPr>
          <p:nvPr>
            <p:ph type="title"/>
          </p:nvPr>
        </p:nvSpPr>
        <p:spPr/>
        <p:txBody>
          <a:bodyPr>
            <a:normAutofit fontScale="90000"/>
          </a:bodyPr>
          <a:lstStyle/>
          <a:p>
            <a:pPr eaLnBrk="1" hangingPunct="1">
              <a:defRPr/>
            </a:pPr>
            <a:r>
              <a:rPr lang="en-US" sz="6000" dirty="0"/>
              <a:t>Illinois Medicaid</a:t>
            </a:r>
          </a:p>
        </p:txBody>
      </p:sp>
      <p:sp>
        <p:nvSpPr>
          <p:cNvPr id="6" name="Slide Number Placeholder 5"/>
          <p:cNvSpPr>
            <a:spLocks noGrp="1"/>
          </p:cNvSpPr>
          <p:nvPr>
            <p:ph type="sldNum" sz="quarter" idx="12"/>
          </p:nvPr>
        </p:nvSpPr>
        <p:spPr/>
        <p:txBody>
          <a:bodyPr>
            <a:normAutofit fontScale="85000" lnSpcReduction="20000"/>
          </a:bodyPr>
          <a:lstStyle/>
          <a:p>
            <a:pPr>
              <a:defRPr/>
            </a:pPr>
            <a:fld id="{4E1FF4AA-39CE-4270-BFA2-F5710B6BA8C8}" type="slidenum">
              <a:rPr lang="en-US"/>
              <a:pPr>
                <a:defRPr/>
              </a:pPr>
              <a:t>70</a:t>
            </a:fld>
            <a:endParaRPr lang="en-US"/>
          </a:p>
        </p:txBody>
      </p:sp>
      <p:sp>
        <p:nvSpPr>
          <p:cNvPr id="1461251" name="Rectangle 3"/>
          <p:cNvSpPr>
            <a:spLocks noGrp="1" noChangeArrowheads="1"/>
          </p:cNvSpPr>
          <p:nvPr>
            <p:ph sz="quarter" idx="1"/>
          </p:nvPr>
        </p:nvSpPr>
        <p:spPr>
          <a:xfrm>
            <a:off x="381000" y="1752600"/>
            <a:ext cx="8229600" cy="5105400"/>
          </a:xfrm>
        </p:spPr>
        <p:txBody>
          <a:bodyPr>
            <a:normAutofit lnSpcReduction="10000"/>
          </a:bodyPr>
          <a:lstStyle/>
          <a:p>
            <a:pPr eaLnBrk="1" hangingPunct="1">
              <a:lnSpc>
                <a:spcPct val="80000"/>
              </a:lnSpc>
              <a:defRPr/>
            </a:pPr>
            <a:r>
              <a:rPr lang="en-US" sz="3600" b="1" dirty="0"/>
              <a:t>ASSETS – </a:t>
            </a:r>
          </a:p>
          <a:p>
            <a:pPr lvl="1" eaLnBrk="1" hangingPunct="1">
              <a:lnSpc>
                <a:spcPct val="80000"/>
              </a:lnSpc>
              <a:buFontTx/>
              <a:buChar char="•"/>
              <a:defRPr/>
            </a:pPr>
            <a:r>
              <a:rPr lang="en-US" sz="2400" b="1" dirty="0"/>
              <a:t>ONLY for Aged, Blind or Disabled</a:t>
            </a:r>
          </a:p>
          <a:p>
            <a:pPr lvl="1" eaLnBrk="1" hangingPunct="1">
              <a:lnSpc>
                <a:spcPct val="80000"/>
              </a:lnSpc>
              <a:buFontTx/>
              <a:buChar char="•"/>
              <a:defRPr/>
            </a:pPr>
            <a:r>
              <a:rPr lang="en-US" sz="2400" b="1" dirty="0"/>
              <a:t>If over allowable standard = deductible “asset spend-down”</a:t>
            </a:r>
          </a:p>
          <a:p>
            <a:pPr lvl="1" eaLnBrk="1" hangingPunct="1">
              <a:lnSpc>
                <a:spcPct val="80000"/>
              </a:lnSpc>
              <a:buFontTx/>
              <a:buNone/>
              <a:defRPr/>
            </a:pPr>
            <a:endParaRPr lang="en-US" sz="2400" b="1" dirty="0"/>
          </a:p>
          <a:p>
            <a:pPr lvl="1" eaLnBrk="1" hangingPunct="1">
              <a:lnSpc>
                <a:spcPct val="80000"/>
              </a:lnSpc>
              <a:buClr>
                <a:schemeClr val="tx1"/>
              </a:buClr>
              <a:buFont typeface="Wingdings" pitchFamily="2" charset="2"/>
              <a:buChar char="Ø"/>
              <a:defRPr/>
            </a:pPr>
            <a:r>
              <a:rPr lang="en-US" sz="2400" b="1" dirty="0"/>
              <a:t>Community</a:t>
            </a:r>
          </a:p>
          <a:p>
            <a:pPr lvl="1" eaLnBrk="1" hangingPunct="1">
              <a:lnSpc>
                <a:spcPct val="80000"/>
              </a:lnSpc>
              <a:buFontTx/>
              <a:buChar char="•"/>
              <a:defRPr/>
            </a:pPr>
            <a:r>
              <a:rPr lang="en-US" sz="2400" b="1" dirty="0"/>
              <a:t>1 single person - allowed: house they live in, 1 car and $2000</a:t>
            </a:r>
          </a:p>
          <a:p>
            <a:pPr lvl="1" eaLnBrk="1" hangingPunct="1">
              <a:lnSpc>
                <a:spcPct val="80000"/>
              </a:lnSpc>
              <a:buFontTx/>
              <a:buChar char="•"/>
              <a:defRPr/>
            </a:pPr>
            <a:r>
              <a:rPr lang="en-US" sz="2400" b="1" dirty="0"/>
              <a:t>No look back</a:t>
            </a:r>
          </a:p>
          <a:p>
            <a:pPr lvl="1" eaLnBrk="1" hangingPunct="1">
              <a:lnSpc>
                <a:spcPct val="80000"/>
              </a:lnSpc>
              <a:buFontTx/>
              <a:buNone/>
              <a:defRPr/>
            </a:pPr>
            <a:endParaRPr lang="en-US" sz="2400" b="1" dirty="0"/>
          </a:p>
          <a:p>
            <a:pPr lvl="1" eaLnBrk="1" hangingPunct="1">
              <a:lnSpc>
                <a:spcPct val="80000"/>
              </a:lnSpc>
              <a:buFont typeface="Wingdings" pitchFamily="2" charset="2"/>
              <a:buChar char="Ø"/>
              <a:defRPr/>
            </a:pPr>
            <a:r>
              <a:rPr lang="en-US" sz="2400" b="1" dirty="0"/>
              <a:t>Long Term Care</a:t>
            </a:r>
          </a:p>
          <a:p>
            <a:pPr lvl="1" eaLnBrk="1" hangingPunct="1">
              <a:lnSpc>
                <a:spcPct val="80000"/>
              </a:lnSpc>
              <a:buFont typeface="Wingdings" pitchFamily="2" charset="2"/>
              <a:buChar char="Ø"/>
              <a:defRPr/>
            </a:pPr>
            <a:r>
              <a:rPr lang="en-US" sz="2400" b="1" dirty="0"/>
              <a:t>DRA - February 8, 2006</a:t>
            </a:r>
          </a:p>
          <a:p>
            <a:pPr lvl="1" eaLnBrk="1" hangingPunct="1">
              <a:lnSpc>
                <a:spcPct val="80000"/>
              </a:lnSpc>
              <a:buFont typeface="Wingdings" pitchFamily="2" charset="2"/>
              <a:buChar char="Ø"/>
              <a:defRPr/>
            </a:pPr>
            <a:r>
              <a:rPr lang="en-US" sz="2400" b="1" dirty="0"/>
              <a:t>SMART Act</a:t>
            </a:r>
          </a:p>
          <a:p>
            <a:pPr lvl="1" eaLnBrk="1" hangingPunct="1">
              <a:lnSpc>
                <a:spcPct val="80000"/>
              </a:lnSpc>
              <a:buFontTx/>
              <a:buChar char="•"/>
              <a:defRPr/>
            </a:pPr>
            <a:r>
              <a:rPr lang="en-US" sz="2400" b="1" dirty="0"/>
              <a:t>60 month look back</a:t>
            </a:r>
          </a:p>
          <a:p>
            <a:pPr lvl="1" eaLnBrk="1" hangingPunct="1">
              <a:lnSpc>
                <a:spcPct val="80000"/>
              </a:lnSpc>
              <a:buFontTx/>
              <a:buChar char="•"/>
              <a:defRPr/>
            </a:pPr>
            <a:r>
              <a:rPr lang="en-US" sz="2400" b="1" dirty="0"/>
              <a:t>Spousal Impoverishment</a:t>
            </a:r>
          </a:p>
          <a:p>
            <a:pPr eaLnBrk="1" hangingPunct="1">
              <a:lnSpc>
                <a:spcPct val="80000"/>
              </a:lnSpc>
              <a:defRPr/>
            </a:pPr>
            <a:endParaRPr lang="en-US" sz="2400" b="1" dirty="0"/>
          </a:p>
        </p:txBody>
      </p:sp>
      <p:pic>
        <p:nvPicPr>
          <p:cNvPr id="1461252" name="Picture 4" descr="A%20Sad%20Face%20300%20dpi%20PICT4599"/>
          <p:cNvPicPr>
            <a:picLocks noChangeAspect="1" noChangeArrowheads="1"/>
          </p:cNvPicPr>
          <p:nvPr/>
        </p:nvPicPr>
        <p:blipFill>
          <a:blip r:embed="rId3" cstate="print"/>
          <a:srcRect l="30864" t="1855" r="23457" b="12761"/>
          <a:stretch>
            <a:fillRect/>
          </a:stretch>
        </p:blipFill>
        <p:spPr bwMode="auto">
          <a:xfrm>
            <a:off x="5867400" y="4419600"/>
            <a:ext cx="1524000" cy="1893580"/>
          </a:xfrm>
          <a:prstGeom prst="rect">
            <a:avLst/>
          </a:prstGeom>
          <a:noFill/>
          <a:ln w="9525">
            <a:noFill/>
            <a:miter lim="800000"/>
            <a:headEnd/>
            <a:tailEnd/>
          </a:ln>
        </p:spPr>
      </p:pic>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206010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61250"/>
                                        </p:tgtEl>
                                        <p:attrNameLst>
                                          <p:attrName>style.visibility</p:attrName>
                                        </p:attrNameLst>
                                      </p:cBhvr>
                                      <p:to>
                                        <p:strVal val="visible"/>
                                      </p:to>
                                    </p:set>
                                    <p:anim calcmode="lin" valueType="num">
                                      <p:cBhvr additive="base">
                                        <p:cTn id="7" dur="500" fill="hold"/>
                                        <p:tgtEl>
                                          <p:spTgt spid="1461250"/>
                                        </p:tgtEl>
                                        <p:attrNameLst>
                                          <p:attrName>ppt_x</p:attrName>
                                        </p:attrNameLst>
                                      </p:cBhvr>
                                      <p:tavLst>
                                        <p:tav tm="0">
                                          <p:val>
                                            <p:strVal val="#ppt_x"/>
                                          </p:val>
                                        </p:tav>
                                        <p:tav tm="100000">
                                          <p:val>
                                            <p:strVal val="#ppt_x"/>
                                          </p:val>
                                        </p:tav>
                                      </p:tavLst>
                                    </p:anim>
                                    <p:anim calcmode="lin" valueType="num">
                                      <p:cBhvr additive="base">
                                        <p:cTn id="8" dur="500" fill="hold"/>
                                        <p:tgtEl>
                                          <p:spTgt spid="1461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61251">
                                            <p:txEl>
                                              <p:pRg st="0" end="0"/>
                                            </p:txEl>
                                          </p:spTgt>
                                        </p:tgtEl>
                                        <p:attrNameLst>
                                          <p:attrName>style.visibility</p:attrName>
                                        </p:attrNameLst>
                                      </p:cBhvr>
                                      <p:to>
                                        <p:strVal val="visible"/>
                                      </p:to>
                                    </p:set>
                                    <p:anim calcmode="lin" valueType="num">
                                      <p:cBhvr additive="base">
                                        <p:cTn id="13" dur="500" fill="hold"/>
                                        <p:tgtEl>
                                          <p:spTgt spid="146125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61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61251">
                                            <p:txEl>
                                              <p:pRg st="1" end="1"/>
                                            </p:txEl>
                                          </p:spTgt>
                                        </p:tgtEl>
                                        <p:attrNameLst>
                                          <p:attrName>style.visibility</p:attrName>
                                        </p:attrNameLst>
                                      </p:cBhvr>
                                      <p:to>
                                        <p:strVal val="visible"/>
                                      </p:to>
                                    </p:set>
                                    <p:animEffect transition="in" filter="slide(fromBottom)">
                                      <p:cBhvr>
                                        <p:cTn id="19" dur="500"/>
                                        <p:tgtEl>
                                          <p:spTgt spid="1461251">
                                            <p:txEl>
                                              <p:pRg st="1" end="1"/>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1461251">
                                            <p:txEl>
                                              <p:pRg st="2" end="2"/>
                                            </p:txEl>
                                          </p:spTgt>
                                        </p:tgtEl>
                                        <p:attrNameLst>
                                          <p:attrName>style.visibility</p:attrName>
                                        </p:attrNameLst>
                                      </p:cBhvr>
                                      <p:to>
                                        <p:strVal val="visible"/>
                                      </p:to>
                                    </p:set>
                                    <p:animEffect transition="in" filter="slide(fromBottom)">
                                      <p:cBhvr>
                                        <p:cTn id="22" dur="500"/>
                                        <p:tgtEl>
                                          <p:spTgt spid="146125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461251">
                                            <p:txEl>
                                              <p:pRg st="4" end="4"/>
                                            </p:txEl>
                                          </p:spTgt>
                                        </p:tgtEl>
                                        <p:attrNameLst>
                                          <p:attrName>style.visibility</p:attrName>
                                        </p:attrNameLst>
                                      </p:cBhvr>
                                      <p:to>
                                        <p:strVal val="visible"/>
                                      </p:to>
                                    </p:set>
                                    <p:animEffect transition="in" filter="slide(fromBottom)">
                                      <p:cBhvr>
                                        <p:cTn id="27" dur="500"/>
                                        <p:tgtEl>
                                          <p:spTgt spid="1461251">
                                            <p:txEl>
                                              <p:pRg st="4" end="4"/>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1461251">
                                            <p:txEl>
                                              <p:pRg st="5" end="5"/>
                                            </p:txEl>
                                          </p:spTgt>
                                        </p:tgtEl>
                                        <p:attrNameLst>
                                          <p:attrName>style.visibility</p:attrName>
                                        </p:attrNameLst>
                                      </p:cBhvr>
                                      <p:to>
                                        <p:strVal val="visible"/>
                                      </p:to>
                                    </p:set>
                                    <p:animEffect transition="in" filter="slide(fromBottom)">
                                      <p:cBhvr>
                                        <p:cTn id="30" dur="500"/>
                                        <p:tgtEl>
                                          <p:spTgt spid="1461251">
                                            <p:txEl>
                                              <p:pRg st="5" end="5"/>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1461251">
                                            <p:txEl>
                                              <p:pRg st="6" end="6"/>
                                            </p:txEl>
                                          </p:spTgt>
                                        </p:tgtEl>
                                        <p:attrNameLst>
                                          <p:attrName>style.visibility</p:attrName>
                                        </p:attrNameLst>
                                      </p:cBhvr>
                                      <p:to>
                                        <p:strVal val="visible"/>
                                      </p:to>
                                    </p:set>
                                    <p:animEffect transition="in" filter="slide(fromBottom)">
                                      <p:cBhvr>
                                        <p:cTn id="33" dur="500"/>
                                        <p:tgtEl>
                                          <p:spTgt spid="146125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461251">
                                            <p:txEl>
                                              <p:pRg st="8" end="8"/>
                                            </p:txEl>
                                          </p:spTgt>
                                        </p:tgtEl>
                                        <p:attrNameLst>
                                          <p:attrName>style.visibility</p:attrName>
                                        </p:attrNameLst>
                                      </p:cBhvr>
                                      <p:to>
                                        <p:strVal val="visible"/>
                                      </p:to>
                                    </p:set>
                                    <p:animEffect transition="in" filter="slide(fromBottom)">
                                      <p:cBhvr>
                                        <p:cTn id="38" dur="500"/>
                                        <p:tgtEl>
                                          <p:spTgt spid="1461251">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461251">
                                            <p:txEl>
                                              <p:pRg st="9" end="9"/>
                                            </p:txEl>
                                          </p:spTgt>
                                        </p:tgtEl>
                                        <p:attrNameLst>
                                          <p:attrName>style.visibility</p:attrName>
                                        </p:attrNameLst>
                                      </p:cBhvr>
                                      <p:to>
                                        <p:strVal val="visible"/>
                                      </p:to>
                                    </p:set>
                                    <p:animEffect transition="in" filter="slide(fromBottom)">
                                      <p:cBhvr>
                                        <p:cTn id="43" dur="500"/>
                                        <p:tgtEl>
                                          <p:spTgt spid="1461251">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1461251">
                                            <p:txEl>
                                              <p:pRg st="10" end="10"/>
                                            </p:txEl>
                                          </p:spTgt>
                                        </p:tgtEl>
                                        <p:attrNameLst>
                                          <p:attrName>style.visibility</p:attrName>
                                        </p:attrNameLst>
                                      </p:cBhvr>
                                      <p:to>
                                        <p:strVal val="visible"/>
                                      </p:to>
                                    </p:set>
                                    <p:animEffect transition="in" filter="slide(fromBottom)">
                                      <p:cBhvr>
                                        <p:cTn id="48" dur="500"/>
                                        <p:tgtEl>
                                          <p:spTgt spid="1461251">
                                            <p:txEl>
                                              <p:pRg st="10" end="10"/>
                                            </p:txEl>
                                          </p:spTgt>
                                        </p:tgtEl>
                                      </p:cBhvr>
                                    </p:animEffect>
                                  </p:childTnLst>
                                </p:cTn>
                              </p:par>
                              <p:par>
                                <p:cTn id="49" presetID="12" presetClass="entr" presetSubtype="4" fill="hold" nodeType="withEffect">
                                  <p:stCondLst>
                                    <p:cond delay="0"/>
                                  </p:stCondLst>
                                  <p:childTnLst>
                                    <p:set>
                                      <p:cBhvr>
                                        <p:cTn id="50" dur="1" fill="hold">
                                          <p:stCondLst>
                                            <p:cond delay="0"/>
                                          </p:stCondLst>
                                        </p:cTn>
                                        <p:tgtEl>
                                          <p:spTgt spid="1461251">
                                            <p:txEl>
                                              <p:pRg st="11" end="11"/>
                                            </p:txEl>
                                          </p:spTgt>
                                        </p:tgtEl>
                                        <p:attrNameLst>
                                          <p:attrName>style.visibility</p:attrName>
                                        </p:attrNameLst>
                                      </p:cBhvr>
                                      <p:to>
                                        <p:strVal val="visible"/>
                                      </p:to>
                                    </p:set>
                                    <p:animEffect transition="in" filter="slide(fromBottom)">
                                      <p:cBhvr>
                                        <p:cTn id="51" dur="500"/>
                                        <p:tgtEl>
                                          <p:spTgt spid="1461251">
                                            <p:txEl>
                                              <p:pRg st="11" end="11"/>
                                            </p:txEl>
                                          </p:spTgt>
                                        </p:tgtEl>
                                      </p:cBhvr>
                                    </p:animEffect>
                                  </p:childTnLst>
                                </p:cTn>
                              </p:par>
                              <p:par>
                                <p:cTn id="52" presetID="12" presetClass="entr" presetSubtype="4" fill="hold" nodeType="withEffect">
                                  <p:stCondLst>
                                    <p:cond delay="0"/>
                                  </p:stCondLst>
                                  <p:childTnLst>
                                    <p:set>
                                      <p:cBhvr>
                                        <p:cTn id="53" dur="1" fill="hold">
                                          <p:stCondLst>
                                            <p:cond delay="0"/>
                                          </p:stCondLst>
                                        </p:cTn>
                                        <p:tgtEl>
                                          <p:spTgt spid="1461251">
                                            <p:txEl>
                                              <p:pRg st="12" end="12"/>
                                            </p:txEl>
                                          </p:spTgt>
                                        </p:tgtEl>
                                        <p:attrNameLst>
                                          <p:attrName>style.visibility</p:attrName>
                                        </p:attrNameLst>
                                      </p:cBhvr>
                                      <p:to>
                                        <p:strVal val="visible"/>
                                      </p:to>
                                    </p:set>
                                    <p:animEffect transition="in" filter="slide(fromBottom)">
                                      <p:cBhvr>
                                        <p:cTn id="54" dur="500"/>
                                        <p:tgtEl>
                                          <p:spTgt spid="1461251">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461252"/>
                                        </p:tgtEl>
                                        <p:attrNameLst>
                                          <p:attrName>style.visibility</p:attrName>
                                        </p:attrNameLst>
                                      </p:cBhvr>
                                      <p:to>
                                        <p:strVal val="visible"/>
                                      </p:to>
                                    </p:set>
                                    <p:animEffect transition="in" filter="wipe(down)">
                                      <p:cBhvr>
                                        <p:cTn id="59" dur="580">
                                          <p:stCondLst>
                                            <p:cond delay="0"/>
                                          </p:stCondLst>
                                        </p:cTn>
                                        <p:tgtEl>
                                          <p:spTgt spid="1461252"/>
                                        </p:tgtEl>
                                      </p:cBhvr>
                                    </p:animEffect>
                                    <p:anim calcmode="lin" valueType="num">
                                      <p:cBhvr>
                                        <p:cTn id="60" dur="1822" tmFilter="0,0; 0.14,0.36; 0.43,0.73; 0.71,0.91; 1.0,1.0">
                                          <p:stCondLst>
                                            <p:cond delay="0"/>
                                          </p:stCondLst>
                                        </p:cTn>
                                        <p:tgtEl>
                                          <p:spTgt spid="1461252"/>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461252"/>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461252"/>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461252"/>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461252"/>
                                        </p:tgtEl>
                                        <p:attrNameLst>
                                          <p:attrName>ppt_y</p:attrName>
                                        </p:attrNameLst>
                                      </p:cBhvr>
                                      <p:tavLst>
                                        <p:tav tm="0" fmla="#ppt_y-sin(pi*$)/81">
                                          <p:val>
                                            <p:fltVal val="0"/>
                                          </p:val>
                                        </p:tav>
                                        <p:tav tm="100000">
                                          <p:val>
                                            <p:fltVal val="1"/>
                                          </p:val>
                                        </p:tav>
                                      </p:tavLst>
                                    </p:anim>
                                    <p:animScale>
                                      <p:cBhvr>
                                        <p:cTn id="65" dur="26">
                                          <p:stCondLst>
                                            <p:cond delay="650"/>
                                          </p:stCondLst>
                                        </p:cTn>
                                        <p:tgtEl>
                                          <p:spTgt spid="1461252"/>
                                        </p:tgtEl>
                                      </p:cBhvr>
                                      <p:to x="100000" y="60000"/>
                                    </p:animScale>
                                    <p:animScale>
                                      <p:cBhvr>
                                        <p:cTn id="66" dur="166" decel="50000">
                                          <p:stCondLst>
                                            <p:cond delay="676"/>
                                          </p:stCondLst>
                                        </p:cTn>
                                        <p:tgtEl>
                                          <p:spTgt spid="1461252"/>
                                        </p:tgtEl>
                                      </p:cBhvr>
                                      <p:to x="100000" y="100000"/>
                                    </p:animScale>
                                    <p:animScale>
                                      <p:cBhvr>
                                        <p:cTn id="67" dur="26">
                                          <p:stCondLst>
                                            <p:cond delay="1312"/>
                                          </p:stCondLst>
                                        </p:cTn>
                                        <p:tgtEl>
                                          <p:spTgt spid="1461252"/>
                                        </p:tgtEl>
                                      </p:cBhvr>
                                      <p:to x="100000" y="80000"/>
                                    </p:animScale>
                                    <p:animScale>
                                      <p:cBhvr>
                                        <p:cTn id="68" dur="166" decel="50000">
                                          <p:stCondLst>
                                            <p:cond delay="1338"/>
                                          </p:stCondLst>
                                        </p:cTn>
                                        <p:tgtEl>
                                          <p:spTgt spid="1461252"/>
                                        </p:tgtEl>
                                      </p:cBhvr>
                                      <p:to x="100000" y="100000"/>
                                    </p:animScale>
                                    <p:animScale>
                                      <p:cBhvr>
                                        <p:cTn id="69" dur="26">
                                          <p:stCondLst>
                                            <p:cond delay="1642"/>
                                          </p:stCondLst>
                                        </p:cTn>
                                        <p:tgtEl>
                                          <p:spTgt spid="1461252"/>
                                        </p:tgtEl>
                                      </p:cBhvr>
                                      <p:to x="100000" y="90000"/>
                                    </p:animScale>
                                    <p:animScale>
                                      <p:cBhvr>
                                        <p:cTn id="70" dur="166" decel="50000">
                                          <p:stCondLst>
                                            <p:cond delay="1668"/>
                                          </p:stCondLst>
                                        </p:cTn>
                                        <p:tgtEl>
                                          <p:spTgt spid="1461252"/>
                                        </p:tgtEl>
                                      </p:cBhvr>
                                      <p:to x="100000" y="100000"/>
                                    </p:animScale>
                                    <p:animScale>
                                      <p:cBhvr>
                                        <p:cTn id="71" dur="26">
                                          <p:stCondLst>
                                            <p:cond delay="1808"/>
                                          </p:stCondLst>
                                        </p:cTn>
                                        <p:tgtEl>
                                          <p:spTgt spid="1461252"/>
                                        </p:tgtEl>
                                      </p:cBhvr>
                                      <p:to x="100000" y="95000"/>
                                    </p:animScale>
                                    <p:animScale>
                                      <p:cBhvr>
                                        <p:cTn id="72" dur="166" decel="50000">
                                          <p:stCondLst>
                                            <p:cond delay="1834"/>
                                          </p:stCondLst>
                                        </p:cTn>
                                        <p:tgtEl>
                                          <p:spTgt spid="14612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5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6" name="Rectangle 2"/>
          <p:cNvSpPr>
            <a:spLocks noGrp="1" noChangeArrowheads="1"/>
          </p:cNvSpPr>
          <p:nvPr>
            <p:ph type="title"/>
          </p:nvPr>
        </p:nvSpPr>
        <p:spPr/>
        <p:txBody>
          <a:bodyPr>
            <a:normAutofit fontScale="90000"/>
          </a:bodyPr>
          <a:lstStyle/>
          <a:p>
            <a:pPr eaLnBrk="1" hangingPunct="1">
              <a:defRPr/>
            </a:pPr>
            <a:r>
              <a:rPr lang="en-US" sz="6000" dirty="0" err="1"/>
              <a:t>Movin</a:t>
            </a:r>
            <a:r>
              <a:rPr lang="en-US" sz="6000" dirty="0"/>
              <a:t>’ On Up</a:t>
            </a:r>
          </a:p>
        </p:txBody>
      </p:sp>
      <p:sp>
        <p:nvSpPr>
          <p:cNvPr id="6" name="Slide Number Placeholder 5"/>
          <p:cNvSpPr>
            <a:spLocks noGrp="1"/>
          </p:cNvSpPr>
          <p:nvPr>
            <p:ph type="sldNum" sz="quarter" idx="12"/>
          </p:nvPr>
        </p:nvSpPr>
        <p:spPr/>
        <p:txBody>
          <a:bodyPr>
            <a:normAutofit fontScale="85000" lnSpcReduction="20000"/>
          </a:bodyPr>
          <a:lstStyle/>
          <a:p>
            <a:pPr>
              <a:defRPr/>
            </a:pPr>
            <a:fld id="{FA3B2578-F9CD-4832-B955-5CA370E7FE2E}" type="slidenum">
              <a:rPr lang="en-US"/>
              <a:pPr>
                <a:defRPr/>
              </a:pPr>
              <a:t>71</a:t>
            </a:fld>
            <a:endParaRPr lang="en-US"/>
          </a:p>
        </p:txBody>
      </p:sp>
      <p:sp>
        <p:nvSpPr>
          <p:cNvPr id="1465347" name="Rectangle 3"/>
          <p:cNvSpPr>
            <a:spLocks noGrp="1" noChangeArrowheads="1"/>
          </p:cNvSpPr>
          <p:nvPr>
            <p:ph sz="quarter" idx="1"/>
          </p:nvPr>
        </p:nvSpPr>
        <p:spPr>
          <a:xfrm>
            <a:off x="457200" y="1676400"/>
            <a:ext cx="8229600" cy="4724400"/>
          </a:xfrm>
        </p:spPr>
        <p:txBody>
          <a:bodyPr>
            <a:normAutofit/>
          </a:bodyPr>
          <a:lstStyle/>
          <a:p>
            <a:pPr eaLnBrk="1" hangingPunct="1">
              <a:defRPr/>
            </a:pPr>
            <a:r>
              <a:rPr lang="en-US" sz="5600" b="1" dirty="0"/>
              <a:t> If we are in the “basement”, how do we get to the “penthouse”?</a:t>
            </a:r>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pic>
        <p:nvPicPr>
          <p:cNvPr id="45058" name="Picture 2"/>
          <p:cNvPicPr>
            <a:picLocks noChangeAspect="1" noChangeArrowheads="1"/>
          </p:cNvPicPr>
          <p:nvPr/>
        </p:nvPicPr>
        <p:blipFill>
          <a:blip r:embed="rId3" cstate="print"/>
          <a:srcRect/>
          <a:stretch>
            <a:fillRect/>
          </a:stretch>
        </p:blipFill>
        <p:spPr bwMode="auto">
          <a:xfrm>
            <a:off x="5715000" y="4343400"/>
            <a:ext cx="3190908" cy="1973189"/>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Zach\AppData\Local\Microsoft\Windows\Temporary Internet Files\Content.IE5\U7FEBT34\MP900433155[1].jpg"/>
          <p:cNvPicPr>
            <a:picLocks noChangeAspect="1" noChangeArrowheads="1"/>
          </p:cNvPicPr>
          <p:nvPr/>
        </p:nvPicPr>
        <p:blipFill>
          <a:blip r:embed="rId7" cstate="print"/>
          <a:srcRect l="26000" r="14286" b="33761"/>
          <a:stretch>
            <a:fillRect/>
          </a:stretch>
        </p:blipFill>
        <p:spPr bwMode="auto">
          <a:xfrm>
            <a:off x="-84858" y="-27"/>
            <a:ext cx="9256259" cy="6864542"/>
          </a:xfrm>
          <a:prstGeom prst="rect">
            <a:avLst/>
          </a:prstGeom>
          <a:solidFill>
            <a:schemeClr val="bg1"/>
          </a:solidFill>
        </p:spPr>
      </p:pic>
      <p:sp>
        <p:nvSpPr>
          <p:cNvPr id="22" name="Slide Number Placeholder 5"/>
          <p:cNvSpPr>
            <a:spLocks noGrp="1"/>
          </p:cNvSpPr>
          <p:nvPr>
            <p:ph type="sldNum" sz="quarter" idx="12"/>
          </p:nvPr>
        </p:nvSpPr>
        <p:spPr/>
        <p:txBody>
          <a:bodyPr>
            <a:normAutofit/>
          </a:bodyPr>
          <a:lstStyle/>
          <a:p>
            <a:pPr>
              <a:defRPr/>
            </a:pPr>
            <a:fld id="{99D445E6-0946-4355-862F-EEC6C65A5D81}" type="slidenum">
              <a:rPr lang="en-US">
                <a:solidFill>
                  <a:schemeClr val="bg1"/>
                </a:solidFill>
              </a:rPr>
              <a:pPr>
                <a:defRPr/>
              </a:pPr>
              <a:t>72</a:t>
            </a:fld>
            <a:endParaRPr lang="en-US" dirty="0">
              <a:solidFill>
                <a:schemeClr val="bg1"/>
              </a:solidFill>
            </a:endParaRPr>
          </a:p>
        </p:txBody>
      </p:sp>
      <p:sp>
        <p:nvSpPr>
          <p:cNvPr id="25604" name="Text Box 3"/>
          <p:cNvSpPr txBox="1">
            <a:spLocks noChangeArrowheads="1"/>
          </p:cNvSpPr>
          <p:nvPr/>
        </p:nvSpPr>
        <p:spPr bwMode="auto">
          <a:xfrm>
            <a:off x="4648200" y="2209800"/>
            <a:ext cx="2209800" cy="1828800"/>
          </a:xfrm>
          <a:prstGeom prst="rect">
            <a:avLst/>
          </a:prstGeom>
          <a:solidFill>
            <a:srgbClr val="FFFFFF"/>
          </a:solidFill>
          <a:ln w="9525">
            <a:solidFill>
              <a:srgbClr val="000000"/>
            </a:solidFill>
            <a:miter lim="800000"/>
            <a:headEnd/>
            <a:tailEnd/>
          </a:ln>
        </p:spPr>
        <p:txBody>
          <a:bodyPr/>
          <a:lstStyle/>
          <a:p>
            <a:pPr algn="ctr"/>
            <a:endParaRPr lang="en-US" altLang="ja-JP" sz="1200">
              <a:latin typeface="Times New Roman" pitchFamily="18" charset="0"/>
              <a:ea typeface="MS Mincho" pitchFamily="49" charset="-128"/>
            </a:endParaRPr>
          </a:p>
          <a:p>
            <a:pPr algn="ctr"/>
            <a:endParaRPr lang="en-US" altLang="ja-JP" sz="1200">
              <a:latin typeface="Times New Roman" pitchFamily="18" charset="0"/>
              <a:ea typeface="MS Mincho" pitchFamily="49" charset="-128"/>
            </a:endParaRPr>
          </a:p>
          <a:p>
            <a:r>
              <a:rPr lang="en-US">
                <a:latin typeface="Times New Roman" pitchFamily="18" charset="0"/>
                <a:ea typeface="MS Mincho" pitchFamily="49" charset="-128"/>
              </a:rPr>
              <a:t>   </a:t>
            </a:r>
          </a:p>
          <a:p>
            <a:endParaRPr lang="en-US"/>
          </a:p>
        </p:txBody>
      </p:sp>
      <p:sp>
        <p:nvSpPr>
          <p:cNvPr id="25605" name="Text Box 4">
            <a:hlinkClick r:id="" action="ppaction://hlinkshowjump?jump=nextslide"/>
          </p:cNvPr>
          <p:cNvSpPr txBox="1">
            <a:spLocks noChangeArrowheads="1"/>
          </p:cNvSpPr>
          <p:nvPr/>
        </p:nvSpPr>
        <p:spPr bwMode="auto">
          <a:xfrm>
            <a:off x="2438400" y="2209800"/>
            <a:ext cx="2209800" cy="1828800"/>
          </a:xfrm>
          <a:prstGeom prst="rect">
            <a:avLst/>
          </a:prstGeom>
          <a:solidFill>
            <a:srgbClr val="FFFFFF"/>
          </a:solidFill>
          <a:ln w="9525">
            <a:solidFill>
              <a:srgbClr val="000000"/>
            </a:solidFill>
            <a:miter lim="800000"/>
            <a:headEnd/>
            <a:tailEnd/>
          </a:ln>
        </p:spPr>
        <p:txBody>
          <a:bodyPr/>
          <a:lstStyle/>
          <a:p>
            <a:endParaRPr lang="en-US" altLang="ja-JP" sz="1200">
              <a:latin typeface="Times New Roman" pitchFamily="18" charset="0"/>
              <a:ea typeface="MS Mincho" pitchFamily="49" charset="-128"/>
            </a:endParaRPr>
          </a:p>
          <a:p>
            <a:endParaRPr lang="en-US" altLang="ja-JP" sz="1200">
              <a:latin typeface="Times New Roman" pitchFamily="18" charset="0"/>
              <a:ea typeface="MS Mincho" pitchFamily="49" charset="-128"/>
            </a:endParaRPr>
          </a:p>
        </p:txBody>
      </p:sp>
      <p:sp>
        <p:nvSpPr>
          <p:cNvPr id="25606" name="Text Box 5"/>
          <p:cNvSpPr txBox="1">
            <a:spLocks noChangeArrowheads="1"/>
          </p:cNvSpPr>
          <p:nvPr/>
        </p:nvSpPr>
        <p:spPr bwMode="auto">
          <a:xfrm>
            <a:off x="2438400" y="4038600"/>
            <a:ext cx="2209800" cy="1828800"/>
          </a:xfrm>
          <a:prstGeom prst="rect">
            <a:avLst/>
          </a:prstGeom>
          <a:solidFill>
            <a:srgbClr val="FFFFFF"/>
          </a:solidFill>
          <a:ln w="9525">
            <a:solidFill>
              <a:srgbClr val="000000"/>
            </a:solidFill>
            <a:miter lim="800000"/>
            <a:headEnd/>
            <a:tailEnd/>
          </a:ln>
        </p:spPr>
        <p:txBody>
          <a:bodyPr/>
          <a:lstStyle/>
          <a:p>
            <a:pPr algn="ctr"/>
            <a:endParaRPr lang="en-US" altLang="ja-JP">
              <a:latin typeface="Times New Roman" pitchFamily="18" charset="0"/>
              <a:ea typeface="MS Mincho" pitchFamily="49" charset="-128"/>
            </a:endParaRPr>
          </a:p>
          <a:p>
            <a:pPr algn="ctr"/>
            <a:endParaRPr lang="en-US">
              <a:latin typeface="Times New Roman" pitchFamily="18" charset="0"/>
              <a:ea typeface="MS Mincho" pitchFamily="49" charset="-128"/>
            </a:endParaRPr>
          </a:p>
        </p:txBody>
      </p:sp>
      <p:sp>
        <p:nvSpPr>
          <p:cNvPr id="25607" name="Text Box 6"/>
          <p:cNvSpPr txBox="1">
            <a:spLocks noChangeArrowheads="1"/>
          </p:cNvSpPr>
          <p:nvPr/>
        </p:nvSpPr>
        <p:spPr bwMode="auto">
          <a:xfrm>
            <a:off x="4648200" y="4038600"/>
            <a:ext cx="2209800" cy="1828800"/>
          </a:xfrm>
          <a:prstGeom prst="rect">
            <a:avLst/>
          </a:prstGeom>
          <a:solidFill>
            <a:srgbClr val="FFFFFF"/>
          </a:solidFill>
          <a:ln w="9525">
            <a:solidFill>
              <a:srgbClr val="000000"/>
            </a:solidFill>
            <a:miter lim="800000"/>
            <a:headEnd/>
            <a:tailEnd/>
          </a:ln>
        </p:spPr>
        <p:txBody>
          <a:bodyPr/>
          <a:lstStyle/>
          <a:p>
            <a:pPr algn="ctr"/>
            <a:endParaRPr lang="en-US">
              <a:latin typeface="Times New Roman" pitchFamily="18" charset="0"/>
              <a:ea typeface="MS Mincho" pitchFamily="49" charset="-128"/>
            </a:endParaRPr>
          </a:p>
          <a:p>
            <a:pPr algn="ctr"/>
            <a:endParaRPr lang="en-US">
              <a:latin typeface="Times New Roman" pitchFamily="18" charset="0"/>
              <a:ea typeface="MS Mincho" pitchFamily="49" charset="-128"/>
            </a:endParaRPr>
          </a:p>
          <a:p>
            <a:pPr algn="ctr"/>
            <a:endParaRPr lang="en-US">
              <a:latin typeface="Times New Roman" pitchFamily="18" charset="0"/>
              <a:ea typeface="MS Mincho" pitchFamily="49" charset="-128"/>
            </a:endParaRPr>
          </a:p>
          <a:p>
            <a:pPr algn="ctr"/>
            <a:endParaRPr lang="en-US">
              <a:latin typeface="Times New Roman" pitchFamily="18" charset="0"/>
              <a:ea typeface="MS Mincho" pitchFamily="49" charset="-128"/>
            </a:endParaRPr>
          </a:p>
        </p:txBody>
      </p:sp>
      <p:sp>
        <p:nvSpPr>
          <p:cNvPr id="1467399" name="Rectangle 7"/>
          <p:cNvSpPr>
            <a:spLocks noChangeAspect="1" noChangeArrowheads="1"/>
          </p:cNvSpPr>
          <p:nvPr/>
        </p:nvSpPr>
        <p:spPr bwMode="auto">
          <a:xfrm>
            <a:off x="1676400" y="4876800"/>
            <a:ext cx="768096" cy="998525"/>
          </a:xfrm>
          <a:prstGeom prst="rect">
            <a:avLst/>
          </a:prstGeom>
          <a:solidFill>
            <a:srgbClr val="C0C0C0"/>
          </a:solidFill>
          <a:ln w="9525">
            <a:solidFill>
              <a:schemeClr val="tx1"/>
            </a:solidFill>
            <a:miter lim="800000"/>
            <a:headEnd/>
            <a:tailEnd/>
          </a:ln>
        </p:spPr>
        <p:txBody>
          <a:bodyPr wrap="none" anchor="ctr"/>
          <a:lstStyle/>
          <a:p>
            <a:endParaRPr lang="en-US"/>
          </a:p>
        </p:txBody>
      </p:sp>
      <p:sp>
        <p:nvSpPr>
          <p:cNvPr id="1467400" name="Line 8"/>
          <p:cNvSpPr>
            <a:spLocks noChangeAspect="1" noChangeShapeType="1"/>
          </p:cNvSpPr>
          <p:nvPr/>
        </p:nvSpPr>
        <p:spPr bwMode="auto">
          <a:xfrm flipV="1">
            <a:off x="1676400" y="4648200"/>
            <a:ext cx="0" cy="228600"/>
          </a:xfrm>
          <a:prstGeom prst="line">
            <a:avLst/>
          </a:prstGeom>
          <a:noFill/>
          <a:ln w="9525">
            <a:solidFill>
              <a:schemeClr val="tx1"/>
            </a:solidFill>
            <a:round/>
            <a:headEnd/>
            <a:tailEnd/>
          </a:ln>
        </p:spPr>
        <p:txBody>
          <a:bodyPr/>
          <a:lstStyle/>
          <a:p>
            <a:endParaRPr lang="en-US"/>
          </a:p>
        </p:txBody>
      </p:sp>
      <p:sp>
        <p:nvSpPr>
          <p:cNvPr id="1467401" name="Line 9"/>
          <p:cNvSpPr>
            <a:spLocks noChangeAspect="1" noChangeShapeType="1"/>
          </p:cNvSpPr>
          <p:nvPr/>
        </p:nvSpPr>
        <p:spPr bwMode="auto">
          <a:xfrm>
            <a:off x="2438400" y="4648200"/>
            <a:ext cx="0" cy="228600"/>
          </a:xfrm>
          <a:prstGeom prst="line">
            <a:avLst/>
          </a:prstGeom>
          <a:noFill/>
          <a:ln w="9525">
            <a:solidFill>
              <a:schemeClr val="tx1"/>
            </a:solidFill>
            <a:round/>
            <a:headEnd/>
            <a:tailEnd/>
          </a:ln>
        </p:spPr>
        <p:txBody>
          <a:bodyPr/>
          <a:lstStyle/>
          <a:p>
            <a:endParaRPr lang="en-US"/>
          </a:p>
        </p:txBody>
      </p:sp>
      <p:sp>
        <p:nvSpPr>
          <p:cNvPr id="1467402" name="Text Box 10"/>
          <p:cNvSpPr txBox="1">
            <a:spLocks noChangeAspect="1" noChangeArrowheads="1"/>
          </p:cNvSpPr>
          <p:nvPr/>
        </p:nvSpPr>
        <p:spPr bwMode="auto">
          <a:xfrm>
            <a:off x="1676400" y="4648200"/>
            <a:ext cx="768096" cy="276999"/>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en-US" sz="1200" b="1" dirty="0">
                <a:latin typeface="Garamond" pitchFamily="18" charset="0"/>
              </a:rPr>
              <a:t>Elevator</a:t>
            </a:r>
          </a:p>
        </p:txBody>
      </p:sp>
      <p:sp>
        <p:nvSpPr>
          <p:cNvPr id="1467403" name="Line 11"/>
          <p:cNvSpPr>
            <a:spLocks noChangeAspect="1" noChangeShapeType="1"/>
          </p:cNvSpPr>
          <p:nvPr/>
        </p:nvSpPr>
        <p:spPr bwMode="auto">
          <a:xfrm>
            <a:off x="1676400" y="4648200"/>
            <a:ext cx="762000" cy="0"/>
          </a:xfrm>
          <a:prstGeom prst="line">
            <a:avLst/>
          </a:prstGeom>
          <a:noFill/>
          <a:ln w="9525">
            <a:solidFill>
              <a:schemeClr val="tx1"/>
            </a:solidFill>
            <a:round/>
            <a:headEnd/>
            <a:tailEnd/>
          </a:ln>
        </p:spPr>
        <p:txBody>
          <a:bodyPr/>
          <a:lstStyle/>
          <a:p>
            <a:endParaRPr lang="en-US"/>
          </a:p>
        </p:txBody>
      </p:sp>
      <p:pic>
        <p:nvPicPr>
          <p:cNvPr id="1467404" name="Picture 12" descr="Picture12"/>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6176963" y="5181600"/>
            <a:ext cx="665162" cy="685800"/>
          </a:xfrm>
          <a:prstGeom prst="rect">
            <a:avLst/>
          </a:prstGeom>
          <a:noFill/>
          <a:ln w="9525">
            <a:noFill/>
            <a:miter lim="800000"/>
            <a:headEnd/>
            <a:tailEnd/>
          </a:ln>
        </p:spPr>
      </p:pic>
      <p:pic>
        <p:nvPicPr>
          <p:cNvPr id="1467405" name="Picture 13" descr="Picture1"/>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1752600" y="3352800"/>
            <a:ext cx="665163" cy="685800"/>
          </a:xfrm>
          <a:prstGeom prst="rect">
            <a:avLst/>
          </a:prstGeom>
          <a:noFill/>
          <a:ln w="9525">
            <a:noFill/>
            <a:miter lim="800000"/>
            <a:headEnd/>
            <a:tailEnd/>
          </a:ln>
        </p:spPr>
      </p:pic>
      <p:sp>
        <p:nvSpPr>
          <p:cNvPr id="1467406" name="Text Box 14"/>
          <p:cNvSpPr txBox="1">
            <a:spLocks noChangeArrowheads="1"/>
          </p:cNvSpPr>
          <p:nvPr/>
        </p:nvSpPr>
        <p:spPr bwMode="auto">
          <a:xfrm>
            <a:off x="2667000" y="2743200"/>
            <a:ext cx="1676400" cy="457200"/>
          </a:xfrm>
          <a:prstGeom prst="rect">
            <a:avLst/>
          </a:prstGeom>
          <a:solidFill>
            <a:schemeClr val="bg1"/>
          </a:solidFill>
          <a:ln w="9525">
            <a:noFill/>
            <a:miter lim="800000"/>
            <a:headEnd/>
            <a:tailEnd/>
          </a:ln>
          <a:effectLst/>
        </p:spPr>
        <p:txBody>
          <a:bodyPr>
            <a:spAutoFit/>
          </a:bodyPr>
          <a:lstStyle/>
          <a:p>
            <a:pPr algn="ctr">
              <a:spcBef>
                <a:spcPct val="50000"/>
              </a:spcBef>
              <a:defRPr/>
            </a:pPr>
            <a:r>
              <a:rPr lang="en-US" sz="2400" b="1">
                <a:effectLst>
                  <a:outerShdw blurRad="38100" dist="38100" dir="2700000" algn="tl">
                    <a:srgbClr val="000000"/>
                  </a:outerShdw>
                </a:effectLst>
                <a:latin typeface="Garamond" pitchFamily="18" charset="0"/>
                <a:cs typeface="+mn-cs"/>
              </a:rPr>
              <a:t>SSA/SSDI</a:t>
            </a:r>
          </a:p>
        </p:txBody>
      </p:sp>
      <p:sp>
        <p:nvSpPr>
          <p:cNvPr id="1467407" name="Text Box 15"/>
          <p:cNvSpPr txBox="1">
            <a:spLocks noChangeArrowheads="1"/>
          </p:cNvSpPr>
          <p:nvPr/>
        </p:nvSpPr>
        <p:spPr bwMode="auto">
          <a:xfrm>
            <a:off x="3200400" y="4591050"/>
            <a:ext cx="615950" cy="457200"/>
          </a:xfrm>
          <a:prstGeom prst="rect">
            <a:avLst/>
          </a:prstGeom>
          <a:solidFill>
            <a:schemeClr val="bg1"/>
          </a:solidFill>
          <a:ln w="9525">
            <a:noFill/>
            <a:miter lim="800000"/>
            <a:headEnd/>
            <a:tailEnd/>
          </a:ln>
          <a:effectLst/>
        </p:spPr>
        <p:txBody>
          <a:bodyPr wrap="none">
            <a:spAutoFit/>
          </a:bodyPr>
          <a:lstStyle/>
          <a:p>
            <a:pPr>
              <a:defRPr/>
            </a:pPr>
            <a:r>
              <a:rPr lang="en-US" sz="2400" b="1" dirty="0">
                <a:effectLst>
                  <a:outerShdw blurRad="38100" dist="38100" dir="2700000" algn="tl">
                    <a:srgbClr val="000000"/>
                  </a:outerShdw>
                </a:effectLst>
                <a:latin typeface="Garamond" pitchFamily="18" charset="0"/>
                <a:cs typeface="+mn-cs"/>
              </a:rPr>
              <a:t>SSI</a:t>
            </a:r>
          </a:p>
        </p:txBody>
      </p:sp>
      <p:sp>
        <p:nvSpPr>
          <p:cNvPr id="1467408" name="Text Box 16"/>
          <p:cNvSpPr txBox="1">
            <a:spLocks noChangeArrowheads="1"/>
          </p:cNvSpPr>
          <p:nvPr/>
        </p:nvSpPr>
        <p:spPr bwMode="auto">
          <a:xfrm>
            <a:off x="5029200" y="2743200"/>
            <a:ext cx="1397000" cy="457200"/>
          </a:xfrm>
          <a:prstGeom prst="rect">
            <a:avLst/>
          </a:prstGeom>
          <a:solidFill>
            <a:schemeClr val="bg1"/>
          </a:solidFill>
          <a:ln w="9525">
            <a:noFill/>
            <a:miter lim="800000"/>
            <a:headEnd/>
            <a:tailEnd/>
          </a:ln>
          <a:effectLst/>
        </p:spPr>
        <p:txBody>
          <a:bodyPr wrap="none">
            <a:spAutoFit/>
          </a:bodyPr>
          <a:lstStyle/>
          <a:p>
            <a:pPr>
              <a:defRPr/>
            </a:pPr>
            <a:r>
              <a:rPr lang="en-US" sz="2400" b="1" dirty="0">
                <a:effectLst>
                  <a:outerShdw blurRad="38100" dist="38100" dir="2700000" algn="tl">
                    <a:srgbClr val="000000"/>
                  </a:outerShdw>
                </a:effectLst>
                <a:latin typeface="Garamond" pitchFamily="18" charset="0"/>
                <a:cs typeface="+mn-cs"/>
              </a:rPr>
              <a:t>Medicare</a:t>
            </a:r>
          </a:p>
        </p:txBody>
      </p:sp>
      <p:sp>
        <p:nvSpPr>
          <p:cNvPr id="1467409" name="Text Box 17"/>
          <p:cNvSpPr txBox="1">
            <a:spLocks noChangeArrowheads="1"/>
          </p:cNvSpPr>
          <p:nvPr/>
        </p:nvSpPr>
        <p:spPr bwMode="auto">
          <a:xfrm>
            <a:off x="5105400" y="4572000"/>
            <a:ext cx="1403350" cy="457200"/>
          </a:xfrm>
          <a:prstGeom prst="rect">
            <a:avLst/>
          </a:prstGeom>
          <a:solidFill>
            <a:schemeClr val="bg1"/>
          </a:solidFill>
          <a:ln w="9525">
            <a:noFill/>
            <a:miter lim="800000"/>
            <a:headEnd/>
            <a:tailEnd/>
          </a:ln>
          <a:effectLst/>
        </p:spPr>
        <p:txBody>
          <a:bodyPr wrap="none">
            <a:spAutoFit/>
          </a:bodyPr>
          <a:lstStyle/>
          <a:p>
            <a:pPr>
              <a:defRPr/>
            </a:pPr>
            <a:r>
              <a:rPr lang="en-US" sz="2400" b="1" dirty="0">
                <a:effectLst>
                  <a:outerShdw blurRad="38100" dist="38100" dir="2700000" algn="tl">
                    <a:srgbClr val="000000"/>
                  </a:outerShdw>
                </a:effectLst>
                <a:latin typeface="Garamond" pitchFamily="18" charset="0"/>
                <a:cs typeface="+mn-cs"/>
              </a:rPr>
              <a:t>Medicaid</a:t>
            </a:r>
          </a:p>
        </p:txBody>
      </p:sp>
      <p:pic>
        <p:nvPicPr>
          <p:cNvPr id="1467410" name="MSj04310760000[1].wav">
            <a:hlinkClick r:id="" action="ppaction://media"/>
          </p:cNvPr>
          <p:cNvPicPr>
            <a:picLocks noRot="1" noChangeAspect="1" noChangeArrowheads="1"/>
          </p:cNvPicPr>
          <p:nvPr>
            <a:audioFile r:link="rId1"/>
          </p:nvPr>
        </p:nvPicPr>
        <p:blipFill>
          <a:blip r:embed="rId10" cstate="print"/>
          <a:srcRect/>
          <a:stretch>
            <a:fillRect/>
          </a:stretch>
        </p:blipFill>
        <p:spPr bwMode="auto">
          <a:xfrm>
            <a:off x="7467600" y="4876800"/>
            <a:ext cx="304800" cy="304800"/>
          </a:xfrm>
          <a:prstGeom prst="rect">
            <a:avLst/>
          </a:prstGeom>
          <a:noFill/>
          <a:ln w="9525">
            <a:noFill/>
            <a:miter lim="800000"/>
            <a:headEnd/>
            <a:tailEnd/>
          </a:ln>
        </p:spPr>
      </p:pic>
      <p:pic>
        <p:nvPicPr>
          <p:cNvPr id="1467411" name="Picture 19">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cstate="print"/>
          <a:srcRect/>
          <a:stretch>
            <a:fillRect/>
          </a:stretch>
        </p:blipFill>
        <p:spPr bwMode="auto">
          <a:xfrm>
            <a:off x="7467600" y="2971800"/>
            <a:ext cx="304800" cy="304800"/>
          </a:xfrm>
          <a:prstGeom prst="rect">
            <a:avLst/>
          </a:prstGeom>
          <a:noFill/>
          <a:ln w="9525">
            <a:noFill/>
            <a:miter lim="800000"/>
            <a:headEnd/>
            <a:tailEnd/>
          </a:ln>
        </p:spPr>
      </p:pic>
      <p:pic>
        <p:nvPicPr>
          <p:cNvPr id="1467413" name="Rocky Soundtrack - Gonna Fly Now.mp3">
            <a:hlinkClick r:id="" action="ppaction://media"/>
          </p:cNvPr>
          <p:cNvPicPr>
            <a:picLocks noRot="1" noChangeAspect="1" noChangeArrowheads="1"/>
          </p:cNvPicPr>
          <p:nvPr>
            <a:audioFile r:link="rId4"/>
          </p:nvPr>
        </p:nvPicPr>
        <p:blipFill>
          <a:blip r:embed="rId10" cstate="print"/>
          <a:srcRect/>
          <a:stretch>
            <a:fillRect/>
          </a:stretch>
        </p:blipFill>
        <p:spPr bwMode="auto">
          <a:xfrm>
            <a:off x="457200" y="6019800"/>
            <a:ext cx="304800" cy="304800"/>
          </a:xfrm>
          <a:prstGeom prst="rect">
            <a:avLst/>
          </a:prstGeom>
          <a:noFill/>
          <a:ln w="9525">
            <a:noFill/>
            <a:miter lim="800000"/>
            <a:headEnd/>
            <a:tailEnd/>
          </a:ln>
        </p:spPr>
      </p:pic>
      <p:sp>
        <p:nvSpPr>
          <p:cNvPr id="23" name="Isosceles Triangle 22"/>
          <p:cNvSpPr/>
          <p:nvPr/>
        </p:nvSpPr>
        <p:spPr>
          <a:xfrm>
            <a:off x="2438400" y="457200"/>
            <a:ext cx="4419600" cy="17526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solidFill>
                  <a:schemeClr val="bg1"/>
                </a:solidFill>
                <a:latin typeface="+mn-lt"/>
              </a:rPr>
              <a:t>Property of Family Benefit Solutions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67410"/>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38889E-6 -4.16281E-7 L -0.48333 -4.16281E-7 " pathEditMode="relative" rAng="0" ptsTypes="AA">
                                      <p:cBhvr>
                                        <p:cTn id="10" dur="2000" fill="hold"/>
                                        <p:tgtEl>
                                          <p:spTgt spid="1467404"/>
                                        </p:tgtEl>
                                        <p:attrNameLst>
                                          <p:attrName>ppt_x</p:attrName>
                                          <p:attrName>ppt_y</p:attrName>
                                        </p:attrNameLst>
                                      </p:cBhvr>
                                      <p:rCtr x="0" y="0"/>
                                    </p:animMotion>
                                  </p:childTnLst>
                                </p:cTn>
                              </p:par>
                              <p:par>
                                <p:cTn id="11" presetID="1" presetClass="mediacall" presetSubtype="0" fill="hold" nodeType="withEffect">
                                  <p:stCondLst>
                                    <p:cond delay="0"/>
                                  </p:stCondLst>
                                  <p:childTnLst>
                                    <p:cmd type="call" cmd="playFrom(0.0)">
                                      <p:cBhvr>
                                        <p:cTn id="12" dur="1" fill="hold"/>
                                        <p:tgtEl>
                                          <p:spTgt spid="14674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 -0.26642 " pathEditMode="relative" ptsTypes="AA">
                                      <p:cBhvr>
                                        <p:cTn id="16" dur="2000" fill="hold"/>
                                        <p:tgtEl>
                                          <p:spTgt spid="146739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 -0.26642 " pathEditMode="relative" ptsTypes="AA">
                                      <p:cBhvr>
                                        <p:cTn id="18" dur="2000" fill="hold"/>
                                        <p:tgtEl>
                                          <p:spTgt spid="146740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 -0.26642 " pathEditMode="relative" ptsTypes="AA">
                                      <p:cBhvr>
                                        <p:cTn id="20" dur="2000" fill="hold"/>
                                        <p:tgtEl>
                                          <p:spTgt spid="1467401"/>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 -0.26642 " pathEditMode="relative" ptsTypes="AA">
                                      <p:cBhvr>
                                        <p:cTn id="22" dur="2000" fill="hold"/>
                                        <p:tgtEl>
                                          <p:spTgt spid="146740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 -0.26642 " pathEditMode="relative" ptsTypes="AA">
                                      <p:cBhvr>
                                        <p:cTn id="24" dur="2000" fill="hold"/>
                                        <p:tgtEl>
                                          <p:spTgt spid="1467403"/>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48333 -2.44218E-6 L -0.48333 -0.26642 " pathEditMode="relative" rAng="0" ptsTypes="AA">
                                      <p:cBhvr>
                                        <p:cTn id="26" dur="2000" fill="hold"/>
                                        <p:tgtEl>
                                          <p:spTgt spid="1467404"/>
                                        </p:tgtEl>
                                        <p:attrNameLst>
                                          <p:attrName>ppt_x</p:attrName>
                                          <p:attrName>ppt_y</p:attrName>
                                        </p:attrNameLst>
                                      </p:cBhvr>
                                      <p:rCtr x="0" y="-133"/>
                                    </p:animMotion>
                                  </p:childTnLst>
                                </p:cTn>
                              </p:par>
                            </p:childTnLst>
                          </p:cTn>
                        </p:par>
                        <p:par>
                          <p:cTn id="27" fill="hold">
                            <p:stCondLst>
                              <p:cond delay="2000"/>
                            </p:stCondLst>
                            <p:childTnLst>
                              <p:par>
                                <p:cTn id="28" presetID="1" presetClass="exit" presetSubtype="0" fill="hold" nodeType="afterEffect">
                                  <p:stCondLst>
                                    <p:cond delay="0"/>
                                  </p:stCondLst>
                                  <p:childTnLst>
                                    <p:set>
                                      <p:cBhvr>
                                        <p:cTn id="29" dur="1" fill="hold">
                                          <p:stCondLst>
                                            <p:cond delay="0"/>
                                          </p:stCondLst>
                                        </p:cTn>
                                        <p:tgtEl>
                                          <p:spTgt spid="146740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46740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1.94444E-6 -4.16281E-7 L 0.425 -4.16281E-7 " pathEditMode="relative" ptsTypes="AA">
                                      <p:cBhvr>
                                        <p:cTn id="35" dur="2000" fill="hold"/>
                                        <p:tgtEl>
                                          <p:spTgt spid="1467405"/>
                                        </p:tgtEl>
                                        <p:attrNameLst>
                                          <p:attrName>ppt_x</p:attrName>
                                          <p:attrName>ppt_y</p:attrName>
                                        </p:attrNameLst>
                                      </p:cBhvr>
                                    </p:animMotion>
                                  </p:childTnLst>
                                </p:cTn>
                              </p:par>
                            </p:childTnLst>
                          </p:cTn>
                        </p:par>
                        <p:par>
                          <p:cTn id="36" fill="hold">
                            <p:stCondLst>
                              <p:cond delay="2000"/>
                            </p:stCondLst>
                            <p:childTnLst>
                              <p:par>
                                <p:cTn id="37" presetID="1" presetClass="mediacall" presetSubtype="0" fill="hold" nodeType="afterEffect">
                                  <p:stCondLst>
                                    <p:cond delay="0"/>
                                  </p:stCondLst>
                                  <p:childTnLst>
                                    <p:cmd type="call" cmd="playFrom(0.0)">
                                      <p:cBhvr>
                                        <p:cTn id="38" dur="15649" fill="hold"/>
                                        <p:tgtEl>
                                          <p:spTgt spid="14674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6000" showWhenStopped="0">
                <p:cTn id="39" fill="hold" display="0">
                  <p:stCondLst>
                    <p:cond delay="indefinite"/>
                  </p:stCondLst>
                  <p:endCondLst>
                    <p:cond evt="onPrev" delay="0">
                      <p:tgtEl>
                        <p:sldTgt/>
                      </p:tgtEl>
                    </p:cond>
                    <p:cond evt="onStopAudio" delay="0">
                      <p:tgtEl>
                        <p:sldTgt/>
                      </p:tgtEl>
                    </p:cond>
                  </p:endCondLst>
                </p:cTn>
                <p:tgtEl>
                  <p:spTgt spid="1467410"/>
                </p:tgtEl>
              </p:cMediaNode>
            </p:audio>
            <p:audio>
              <p:cMediaNode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467411"/>
                </p:tgtEl>
              </p:cMediaNode>
            </p:audio>
            <p:audio>
              <p:cMediaNode vol="100000" showWhenStopped="0">
                <p:cTn id="41" repeatCount="indefinite" fill="hold" display="0">
                  <p:stCondLst>
                    <p:cond delay="indefinite"/>
                  </p:stCondLst>
                  <p:endCondLst>
                    <p:cond evt="onPrev" delay="0">
                      <p:tgtEl>
                        <p:sldTgt/>
                      </p:tgtEl>
                    </p:cond>
                    <p:cond evt="onStopAudio" delay="0">
                      <p:tgtEl>
                        <p:sldTgt/>
                      </p:tgtEl>
                    </p:cond>
                  </p:endCondLst>
                </p:cTn>
                <p:tgtEl>
                  <p:spTgt spid="1467413"/>
                </p:tgtEl>
              </p:cMediaNode>
            </p:audio>
          </p:childTnLst>
        </p:cTn>
      </p:par>
    </p:tnLst>
    <p:bldLst>
      <p:bldP spid="1467399" grpId="0" animBg="1"/>
      <p:bldP spid="1467400" grpId="0" animBg="1"/>
      <p:bldP spid="1467401" grpId="0" animBg="1"/>
      <p:bldP spid="146740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normAutofit fontScale="85000" lnSpcReduction="20000"/>
          </a:bodyPr>
          <a:lstStyle/>
          <a:p>
            <a:pPr>
              <a:defRPr/>
            </a:pPr>
            <a:fld id="{1906F400-9719-421E-8E87-0070B63BC7F9}" type="slidenum">
              <a:rPr lang="en-US"/>
              <a:pPr>
                <a:defRPr/>
              </a:pPr>
              <a:t>73</a:t>
            </a:fld>
            <a:endParaRPr lang="en-US"/>
          </a:p>
        </p:txBody>
      </p:sp>
      <p:sp>
        <p:nvSpPr>
          <p:cNvPr id="1469443" name="Rectangle 3"/>
          <p:cNvSpPr>
            <a:spLocks noGrp="1" noChangeArrowheads="1"/>
          </p:cNvSpPr>
          <p:nvPr>
            <p:ph sz="quarter" idx="1"/>
          </p:nvPr>
        </p:nvSpPr>
        <p:spPr>
          <a:xfrm>
            <a:off x="304800" y="1676400"/>
            <a:ext cx="8534400" cy="5562600"/>
          </a:xfrm>
        </p:spPr>
        <p:txBody>
          <a:bodyPr>
            <a:normAutofit/>
          </a:bodyPr>
          <a:lstStyle/>
          <a:p>
            <a:pPr eaLnBrk="1" hangingPunct="1">
              <a:lnSpc>
                <a:spcPct val="75000"/>
              </a:lnSpc>
              <a:defRPr/>
            </a:pPr>
            <a:r>
              <a:rPr lang="en-US" sz="2700" b="1" dirty="0"/>
              <a:t>1)  Works and earns FICA on own but LESS than SGA = monthly (2022= $1350)</a:t>
            </a:r>
          </a:p>
          <a:p>
            <a:pPr eaLnBrk="1" hangingPunct="1">
              <a:lnSpc>
                <a:spcPct val="75000"/>
              </a:lnSpc>
              <a:defRPr/>
            </a:pPr>
            <a:r>
              <a:rPr lang="en-US" sz="2700" b="1" dirty="0"/>
              <a:t>2)  DAC = </a:t>
            </a:r>
            <a:r>
              <a:rPr lang="en-US" sz="2700" b="1" u="sng" dirty="0"/>
              <a:t>D</a:t>
            </a:r>
            <a:r>
              <a:rPr lang="en-US" sz="2700" b="1" dirty="0"/>
              <a:t>isabled </a:t>
            </a:r>
            <a:r>
              <a:rPr lang="en-US" sz="2700" b="1" u="sng" dirty="0"/>
              <a:t>A</a:t>
            </a:r>
            <a:r>
              <a:rPr lang="en-US" sz="2700" b="1" dirty="0"/>
              <a:t>dult </a:t>
            </a:r>
            <a:r>
              <a:rPr lang="en-US" sz="2700" b="1" u="sng" dirty="0"/>
              <a:t>C</a:t>
            </a:r>
            <a:r>
              <a:rPr lang="en-US" sz="2700" b="1" dirty="0"/>
              <a:t>hild</a:t>
            </a:r>
          </a:p>
          <a:p>
            <a:pPr lvl="1" eaLnBrk="1" hangingPunct="1">
              <a:lnSpc>
                <a:spcPct val="75000"/>
              </a:lnSpc>
              <a:defRPr/>
            </a:pPr>
            <a:r>
              <a:rPr lang="en-US" sz="2700" b="1" dirty="0"/>
              <a:t> CDB = Childhood Disability Benefits</a:t>
            </a:r>
          </a:p>
          <a:p>
            <a:pPr lvl="2">
              <a:lnSpc>
                <a:spcPct val="75000"/>
              </a:lnSpc>
              <a:buFontTx/>
              <a:buChar char="•"/>
              <a:defRPr/>
            </a:pPr>
            <a:r>
              <a:rPr lang="en-US" sz="2200" b="1" dirty="0"/>
              <a:t>a) Onset date that Social Security has is before age 22   </a:t>
            </a:r>
          </a:p>
          <a:p>
            <a:pPr lvl="3">
              <a:lnSpc>
                <a:spcPct val="75000"/>
              </a:lnSpc>
              <a:buFontTx/>
              <a:buChar char="•"/>
              <a:defRPr/>
            </a:pPr>
            <a:r>
              <a:rPr lang="en-US" sz="2200" b="1" dirty="0"/>
              <a:t>AND</a:t>
            </a:r>
          </a:p>
          <a:p>
            <a:pPr lvl="2">
              <a:lnSpc>
                <a:spcPct val="75000"/>
              </a:lnSpc>
              <a:buFontTx/>
              <a:buChar char="•"/>
              <a:defRPr/>
            </a:pPr>
            <a:r>
              <a:rPr lang="en-US" sz="2200" b="1" dirty="0"/>
              <a:t>b) Parent with a FICA work record</a:t>
            </a:r>
          </a:p>
          <a:p>
            <a:pPr lvl="3">
              <a:lnSpc>
                <a:spcPct val="75000"/>
              </a:lnSpc>
              <a:buFontTx/>
              <a:buChar char="•"/>
              <a:defRPr/>
            </a:pPr>
            <a:r>
              <a:rPr lang="en-US" sz="2200" b="1" dirty="0"/>
              <a:t>AND</a:t>
            </a:r>
          </a:p>
          <a:p>
            <a:pPr lvl="2">
              <a:lnSpc>
                <a:spcPct val="75000"/>
              </a:lnSpc>
              <a:buFontTx/>
              <a:buChar char="•"/>
              <a:defRPr/>
            </a:pPr>
            <a:r>
              <a:rPr lang="en-US" sz="2200" b="1" dirty="0"/>
              <a:t>c) That Parent either:</a:t>
            </a:r>
          </a:p>
          <a:p>
            <a:pPr lvl="3">
              <a:lnSpc>
                <a:spcPct val="75000"/>
              </a:lnSpc>
              <a:buFont typeface="Wingdings" pitchFamily="2" charset="2"/>
              <a:buChar char="§"/>
              <a:defRPr/>
            </a:pPr>
            <a:r>
              <a:rPr lang="en-US" sz="2100" b="1" dirty="0"/>
              <a:t>Becomes retired &amp; collects SSA</a:t>
            </a:r>
          </a:p>
          <a:p>
            <a:pPr lvl="4">
              <a:lnSpc>
                <a:spcPct val="75000"/>
              </a:lnSpc>
              <a:buFont typeface="Wingdings" pitchFamily="2" charset="2"/>
              <a:buChar char="§"/>
              <a:defRPr/>
            </a:pPr>
            <a:r>
              <a:rPr lang="en-US" sz="2100" b="1" dirty="0"/>
              <a:t>or</a:t>
            </a:r>
          </a:p>
          <a:p>
            <a:pPr lvl="3">
              <a:lnSpc>
                <a:spcPct val="75000"/>
              </a:lnSpc>
              <a:buFont typeface="Wingdings" pitchFamily="2" charset="2"/>
              <a:buChar char="§"/>
              <a:defRPr/>
            </a:pPr>
            <a:r>
              <a:rPr lang="en-US" sz="2100" b="1" dirty="0"/>
              <a:t>Becomes disabled themselves and collects SSDI</a:t>
            </a:r>
          </a:p>
          <a:p>
            <a:pPr lvl="4">
              <a:lnSpc>
                <a:spcPct val="75000"/>
              </a:lnSpc>
              <a:buFont typeface="Wingdings" pitchFamily="2" charset="2"/>
              <a:buChar char="§"/>
              <a:defRPr/>
            </a:pPr>
            <a:r>
              <a:rPr lang="en-US" sz="2100" b="1" dirty="0"/>
              <a:t>or</a:t>
            </a:r>
          </a:p>
          <a:p>
            <a:pPr lvl="3">
              <a:lnSpc>
                <a:spcPct val="75000"/>
              </a:lnSpc>
              <a:buFont typeface="Wingdings" pitchFamily="2" charset="2"/>
              <a:buChar char="§"/>
              <a:defRPr/>
            </a:pPr>
            <a:r>
              <a:rPr lang="en-US" sz="2100" b="1" dirty="0"/>
              <a:t>Becomes deceased</a:t>
            </a:r>
          </a:p>
        </p:txBody>
      </p:sp>
      <p:sp>
        <p:nvSpPr>
          <p:cNvPr id="7" name="Title 1"/>
          <p:cNvSpPr txBox="1">
            <a:spLocks/>
          </p:cNvSpPr>
          <p:nvPr/>
        </p:nvSpPr>
        <p:spPr>
          <a:xfrm>
            <a:off x="609600" y="228600"/>
            <a:ext cx="8153400" cy="9906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2"/>
                </a:solidFill>
                <a:effectLst/>
                <a:uLnTx/>
                <a:uFillTx/>
                <a:latin typeface="+mj-lt"/>
                <a:ea typeface="+mj-ea"/>
                <a:cs typeface="+mj-cs"/>
              </a:rPr>
              <a:t>Riding the Elevator</a:t>
            </a:r>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69443">
                                            <p:txEl>
                                              <p:pRg st="0" end="0"/>
                                            </p:txEl>
                                          </p:spTgt>
                                        </p:tgtEl>
                                        <p:attrNameLst>
                                          <p:attrName>style.visibility</p:attrName>
                                        </p:attrNameLst>
                                      </p:cBhvr>
                                      <p:to>
                                        <p:strVal val="visible"/>
                                      </p:to>
                                    </p:set>
                                    <p:animEffect transition="in" filter="slide(fromBottom)">
                                      <p:cBhvr>
                                        <p:cTn id="7" dur="500"/>
                                        <p:tgtEl>
                                          <p:spTgt spid="1469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469443">
                                            <p:txEl>
                                              <p:pRg st="1" end="1"/>
                                            </p:txEl>
                                          </p:spTgt>
                                        </p:tgtEl>
                                        <p:attrNameLst>
                                          <p:attrName>style.visibility</p:attrName>
                                        </p:attrNameLst>
                                      </p:cBhvr>
                                      <p:to>
                                        <p:strVal val="visible"/>
                                      </p:to>
                                    </p:set>
                                    <p:anim calcmode="lin" valueType="num">
                                      <p:cBhvr>
                                        <p:cTn id="12" dur="500" fill="hold"/>
                                        <p:tgtEl>
                                          <p:spTgt spid="146944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469443">
                                            <p:txEl>
                                              <p:pRg st="1" end="1"/>
                                            </p:txEl>
                                          </p:spTgt>
                                        </p:tgtEl>
                                        <p:attrNameLst>
                                          <p:attrName>ppt_h</p:attrName>
                                        </p:attrNameLst>
                                      </p:cBhvr>
                                      <p:tavLst>
                                        <p:tav tm="0">
                                          <p:val>
                                            <p:fltVal val="0"/>
                                          </p:val>
                                        </p:tav>
                                        <p:tav tm="100000">
                                          <p:val>
                                            <p:strVal val="#ppt_h"/>
                                          </p:val>
                                        </p:tav>
                                      </p:tavLst>
                                    </p:anim>
                                    <p:anim calcmode="lin" valueType="num">
                                      <p:cBhvr>
                                        <p:cTn id="14" dur="500" fill="hold"/>
                                        <p:tgtEl>
                                          <p:spTgt spid="1469443">
                                            <p:txEl>
                                              <p:pRg st="1" end="1"/>
                                            </p:txEl>
                                          </p:spTgt>
                                        </p:tgtEl>
                                        <p:attrNameLst>
                                          <p:attrName>style.rotation</p:attrName>
                                        </p:attrNameLst>
                                      </p:cBhvr>
                                      <p:tavLst>
                                        <p:tav tm="0">
                                          <p:val>
                                            <p:fltVal val="360"/>
                                          </p:val>
                                        </p:tav>
                                        <p:tav tm="100000">
                                          <p:val>
                                            <p:fltVal val="0"/>
                                          </p:val>
                                        </p:tav>
                                      </p:tavLst>
                                    </p:anim>
                                    <p:animEffect transition="in" filter="fade">
                                      <p:cBhvr>
                                        <p:cTn id="15" dur="500"/>
                                        <p:tgtEl>
                                          <p:spTgt spid="1469443">
                                            <p:txEl>
                                              <p:pRg st="1" end="1"/>
                                            </p:txEl>
                                          </p:spTgt>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1469443">
                                            <p:txEl>
                                              <p:pRg st="2" end="2"/>
                                            </p:txEl>
                                          </p:spTgt>
                                        </p:tgtEl>
                                        <p:attrNameLst>
                                          <p:attrName>style.visibility</p:attrName>
                                        </p:attrNameLst>
                                      </p:cBhvr>
                                      <p:to>
                                        <p:strVal val="visible"/>
                                      </p:to>
                                    </p:set>
                                    <p:anim calcmode="lin" valueType="num">
                                      <p:cBhvr>
                                        <p:cTn id="18" dur="500" fill="hold"/>
                                        <p:tgtEl>
                                          <p:spTgt spid="146944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469443">
                                            <p:txEl>
                                              <p:pRg st="2" end="2"/>
                                            </p:txEl>
                                          </p:spTgt>
                                        </p:tgtEl>
                                        <p:attrNameLst>
                                          <p:attrName>ppt_h</p:attrName>
                                        </p:attrNameLst>
                                      </p:cBhvr>
                                      <p:tavLst>
                                        <p:tav tm="0">
                                          <p:val>
                                            <p:fltVal val="0"/>
                                          </p:val>
                                        </p:tav>
                                        <p:tav tm="100000">
                                          <p:val>
                                            <p:strVal val="#ppt_h"/>
                                          </p:val>
                                        </p:tav>
                                      </p:tavLst>
                                    </p:anim>
                                    <p:anim calcmode="lin" valueType="num">
                                      <p:cBhvr>
                                        <p:cTn id="20" dur="500" fill="hold"/>
                                        <p:tgtEl>
                                          <p:spTgt spid="1469443">
                                            <p:txEl>
                                              <p:pRg st="2" end="2"/>
                                            </p:txEl>
                                          </p:spTgt>
                                        </p:tgtEl>
                                        <p:attrNameLst>
                                          <p:attrName>style.rotation</p:attrName>
                                        </p:attrNameLst>
                                      </p:cBhvr>
                                      <p:tavLst>
                                        <p:tav tm="0">
                                          <p:val>
                                            <p:fltVal val="360"/>
                                          </p:val>
                                        </p:tav>
                                        <p:tav tm="100000">
                                          <p:val>
                                            <p:fltVal val="0"/>
                                          </p:val>
                                        </p:tav>
                                      </p:tavLst>
                                    </p:anim>
                                    <p:animEffect transition="in" filter="fade">
                                      <p:cBhvr>
                                        <p:cTn id="21" dur="500"/>
                                        <p:tgtEl>
                                          <p:spTgt spid="146944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469443">
                                            <p:txEl>
                                              <p:pRg st="3" end="3"/>
                                            </p:txEl>
                                          </p:spTgt>
                                        </p:tgtEl>
                                        <p:attrNameLst>
                                          <p:attrName>style.visibility</p:attrName>
                                        </p:attrNameLst>
                                      </p:cBhvr>
                                      <p:to>
                                        <p:strVal val="visible"/>
                                      </p:to>
                                    </p:set>
                                    <p:animEffect transition="in" filter="slide(fromBottom)">
                                      <p:cBhvr>
                                        <p:cTn id="26" dur="500"/>
                                        <p:tgtEl>
                                          <p:spTgt spid="146944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469443">
                                            <p:txEl>
                                              <p:pRg st="4" end="4"/>
                                            </p:txEl>
                                          </p:spTgt>
                                        </p:tgtEl>
                                        <p:attrNameLst>
                                          <p:attrName>style.visibility</p:attrName>
                                        </p:attrNameLst>
                                      </p:cBhvr>
                                      <p:to>
                                        <p:strVal val="visible"/>
                                      </p:to>
                                    </p:set>
                                    <p:animEffect transition="in" filter="slide(fromBottom)">
                                      <p:cBhvr>
                                        <p:cTn id="31" dur="500"/>
                                        <p:tgtEl>
                                          <p:spTgt spid="146944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1469443">
                                            <p:txEl>
                                              <p:pRg st="5" end="5"/>
                                            </p:txEl>
                                          </p:spTgt>
                                        </p:tgtEl>
                                        <p:attrNameLst>
                                          <p:attrName>style.visibility</p:attrName>
                                        </p:attrNameLst>
                                      </p:cBhvr>
                                      <p:to>
                                        <p:strVal val="visible"/>
                                      </p:to>
                                    </p:set>
                                    <p:animEffect transition="in" filter="slide(fromBottom)">
                                      <p:cBhvr>
                                        <p:cTn id="36" dur="500"/>
                                        <p:tgtEl>
                                          <p:spTgt spid="146944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1469443">
                                            <p:txEl>
                                              <p:pRg st="6" end="6"/>
                                            </p:txEl>
                                          </p:spTgt>
                                        </p:tgtEl>
                                        <p:attrNameLst>
                                          <p:attrName>style.visibility</p:attrName>
                                        </p:attrNameLst>
                                      </p:cBhvr>
                                      <p:to>
                                        <p:strVal val="visible"/>
                                      </p:to>
                                    </p:set>
                                    <p:animEffect transition="in" filter="slide(fromBottom)">
                                      <p:cBhvr>
                                        <p:cTn id="41" dur="500"/>
                                        <p:tgtEl>
                                          <p:spTgt spid="146944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469443">
                                            <p:txEl>
                                              <p:pRg st="7" end="7"/>
                                            </p:txEl>
                                          </p:spTgt>
                                        </p:tgtEl>
                                        <p:attrNameLst>
                                          <p:attrName>style.visibility</p:attrName>
                                        </p:attrNameLst>
                                      </p:cBhvr>
                                      <p:to>
                                        <p:strVal val="visible"/>
                                      </p:to>
                                    </p:set>
                                    <p:animEffect transition="in" filter="slide(fromBottom)">
                                      <p:cBhvr>
                                        <p:cTn id="46" dur="500"/>
                                        <p:tgtEl>
                                          <p:spTgt spid="1469443">
                                            <p:txEl>
                                              <p:pRg st="7" end="7"/>
                                            </p:txEl>
                                          </p:spTgt>
                                        </p:tgtEl>
                                      </p:cBhvr>
                                    </p:animEffect>
                                  </p:childTnLst>
                                </p:cTn>
                              </p:par>
                              <p:par>
                                <p:cTn id="47" presetID="12" presetClass="entr" presetSubtype="4" fill="hold" nodeType="withEffect">
                                  <p:stCondLst>
                                    <p:cond delay="0"/>
                                  </p:stCondLst>
                                  <p:childTnLst>
                                    <p:set>
                                      <p:cBhvr>
                                        <p:cTn id="48" dur="1" fill="hold">
                                          <p:stCondLst>
                                            <p:cond delay="0"/>
                                          </p:stCondLst>
                                        </p:cTn>
                                        <p:tgtEl>
                                          <p:spTgt spid="1469443">
                                            <p:txEl>
                                              <p:pRg st="8" end="8"/>
                                            </p:txEl>
                                          </p:spTgt>
                                        </p:tgtEl>
                                        <p:attrNameLst>
                                          <p:attrName>style.visibility</p:attrName>
                                        </p:attrNameLst>
                                      </p:cBhvr>
                                      <p:to>
                                        <p:strVal val="visible"/>
                                      </p:to>
                                    </p:set>
                                    <p:animEffect transition="in" filter="slide(fromBottom)">
                                      <p:cBhvr>
                                        <p:cTn id="49" dur="500"/>
                                        <p:tgtEl>
                                          <p:spTgt spid="1469443">
                                            <p:txEl>
                                              <p:pRg st="8" end="8"/>
                                            </p:txEl>
                                          </p:spTgt>
                                        </p:tgtEl>
                                      </p:cBhvr>
                                    </p:animEffect>
                                  </p:childTnLst>
                                </p:cTn>
                              </p:par>
                              <p:par>
                                <p:cTn id="50" presetID="12" presetClass="entr" presetSubtype="4" fill="hold" nodeType="withEffect">
                                  <p:stCondLst>
                                    <p:cond delay="0"/>
                                  </p:stCondLst>
                                  <p:childTnLst>
                                    <p:set>
                                      <p:cBhvr>
                                        <p:cTn id="51" dur="1" fill="hold">
                                          <p:stCondLst>
                                            <p:cond delay="0"/>
                                          </p:stCondLst>
                                        </p:cTn>
                                        <p:tgtEl>
                                          <p:spTgt spid="1469443">
                                            <p:txEl>
                                              <p:pRg st="9" end="9"/>
                                            </p:txEl>
                                          </p:spTgt>
                                        </p:tgtEl>
                                        <p:attrNameLst>
                                          <p:attrName>style.visibility</p:attrName>
                                        </p:attrNameLst>
                                      </p:cBhvr>
                                      <p:to>
                                        <p:strVal val="visible"/>
                                      </p:to>
                                    </p:set>
                                    <p:animEffect transition="in" filter="slide(fromBottom)">
                                      <p:cBhvr>
                                        <p:cTn id="52" dur="500"/>
                                        <p:tgtEl>
                                          <p:spTgt spid="1469443">
                                            <p:txEl>
                                              <p:pRg st="9" end="9"/>
                                            </p:txEl>
                                          </p:spTgt>
                                        </p:tgtEl>
                                      </p:cBhvr>
                                    </p:animEffect>
                                  </p:childTnLst>
                                </p:cTn>
                              </p:par>
                              <p:par>
                                <p:cTn id="53" presetID="12" presetClass="entr" presetSubtype="4" fill="hold" nodeType="withEffect">
                                  <p:stCondLst>
                                    <p:cond delay="0"/>
                                  </p:stCondLst>
                                  <p:childTnLst>
                                    <p:set>
                                      <p:cBhvr>
                                        <p:cTn id="54" dur="1" fill="hold">
                                          <p:stCondLst>
                                            <p:cond delay="0"/>
                                          </p:stCondLst>
                                        </p:cTn>
                                        <p:tgtEl>
                                          <p:spTgt spid="1469443">
                                            <p:txEl>
                                              <p:pRg st="10" end="10"/>
                                            </p:txEl>
                                          </p:spTgt>
                                        </p:tgtEl>
                                        <p:attrNameLst>
                                          <p:attrName>style.visibility</p:attrName>
                                        </p:attrNameLst>
                                      </p:cBhvr>
                                      <p:to>
                                        <p:strVal val="visible"/>
                                      </p:to>
                                    </p:set>
                                    <p:animEffect transition="in" filter="slide(fromBottom)">
                                      <p:cBhvr>
                                        <p:cTn id="55" dur="500"/>
                                        <p:tgtEl>
                                          <p:spTgt spid="1469443">
                                            <p:txEl>
                                              <p:pRg st="10" end="10"/>
                                            </p:txEl>
                                          </p:spTgt>
                                        </p:tgtEl>
                                      </p:cBhvr>
                                    </p:animEffect>
                                  </p:childTnLst>
                                </p:cTn>
                              </p:par>
                              <p:par>
                                <p:cTn id="56" presetID="12" presetClass="entr" presetSubtype="4" fill="hold" nodeType="withEffect">
                                  <p:stCondLst>
                                    <p:cond delay="0"/>
                                  </p:stCondLst>
                                  <p:childTnLst>
                                    <p:set>
                                      <p:cBhvr>
                                        <p:cTn id="57" dur="1" fill="hold">
                                          <p:stCondLst>
                                            <p:cond delay="0"/>
                                          </p:stCondLst>
                                        </p:cTn>
                                        <p:tgtEl>
                                          <p:spTgt spid="1469443">
                                            <p:txEl>
                                              <p:pRg st="11" end="11"/>
                                            </p:txEl>
                                          </p:spTgt>
                                        </p:tgtEl>
                                        <p:attrNameLst>
                                          <p:attrName>style.visibility</p:attrName>
                                        </p:attrNameLst>
                                      </p:cBhvr>
                                      <p:to>
                                        <p:strVal val="visible"/>
                                      </p:to>
                                    </p:set>
                                    <p:animEffect transition="in" filter="slide(fromBottom)">
                                      <p:cBhvr>
                                        <p:cTn id="58" dur="500"/>
                                        <p:tgtEl>
                                          <p:spTgt spid="1469443">
                                            <p:txEl>
                                              <p:pRg st="11" end="11"/>
                                            </p:txEl>
                                          </p:spTgt>
                                        </p:tgtEl>
                                      </p:cBhvr>
                                    </p:animEffect>
                                  </p:childTnLst>
                                </p:cTn>
                              </p:par>
                              <p:par>
                                <p:cTn id="59" presetID="12" presetClass="entr" presetSubtype="4" fill="hold" nodeType="withEffect">
                                  <p:stCondLst>
                                    <p:cond delay="0"/>
                                  </p:stCondLst>
                                  <p:childTnLst>
                                    <p:set>
                                      <p:cBhvr>
                                        <p:cTn id="60" dur="1" fill="hold">
                                          <p:stCondLst>
                                            <p:cond delay="0"/>
                                          </p:stCondLst>
                                        </p:cTn>
                                        <p:tgtEl>
                                          <p:spTgt spid="1469443">
                                            <p:txEl>
                                              <p:pRg st="12" end="12"/>
                                            </p:txEl>
                                          </p:spTgt>
                                        </p:tgtEl>
                                        <p:attrNameLst>
                                          <p:attrName>style.visibility</p:attrName>
                                        </p:attrNameLst>
                                      </p:cBhvr>
                                      <p:to>
                                        <p:strVal val="visible"/>
                                      </p:to>
                                    </p:set>
                                    <p:animEffect transition="in" filter="slide(fromBottom)">
                                      <p:cBhvr>
                                        <p:cTn id="61" dur="500"/>
                                        <p:tgtEl>
                                          <p:spTgt spid="146944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Riding the Elevator (Cont.)</a:t>
            </a:r>
          </a:p>
        </p:txBody>
      </p:sp>
      <p:sp>
        <p:nvSpPr>
          <p:cNvPr id="4" name="Slide Number Placeholder 3"/>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74</a:t>
            </a:fld>
            <a:endParaRPr lang="en-US"/>
          </a:p>
        </p:txBody>
      </p:sp>
      <p:sp>
        <p:nvSpPr>
          <p:cNvPr id="3" name="Content Placeholder 2"/>
          <p:cNvSpPr>
            <a:spLocks noGrp="1"/>
          </p:cNvSpPr>
          <p:nvPr>
            <p:ph sz="quarter" idx="1"/>
          </p:nvPr>
        </p:nvSpPr>
        <p:spPr>
          <a:xfrm>
            <a:off x="266700" y="1523998"/>
            <a:ext cx="8385048" cy="5105173"/>
          </a:xfrm>
        </p:spPr>
        <p:txBody>
          <a:bodyPr/>
          <a:lstStyle/>
          <a:p>
            <a:pPr marL="0" indent="0"/>
            <a:r>
              <a:rPr lang="en-US" sz="3600" b="1" dirty="0"/>
              <a:t> Adult Child moves from SSI to DAC (disability)</a:t>
            </a:r>
          </a:p>
          <a:p>
            <a:pPr marL="0" indent="0">
              <a:buNone/>
            </a:pPr>
            <a:r>
              <a:rPr lang="en-US" sz="3600" b="1" dirty="0"/>
              <a:t> </a:t>
            </a:r>
          </a:p>
          <a:p>
            <a:pPr marL="0" indent="0"/>
            <a:r>
              <a:rPr lang="en-US" sz="3600" b="1" dirty="0"/>
              <a:t> AND </a:t>
            </a:r>
          </a:p>
          <a:p>
            <a:pPr marL="0" indent="0">
              <a:buNone/>
            </a:pPr>
            <a:r>
              <a:rPr lang="en-US" sz="3600" b="1" dirty="0"/>
              <a:t> In 24 months                 Medicare </a:t>
            </a:r>
          </a:p>
        </p:txBody>
      </p:sp>
      <p:cxnSp>
        <p:nvCxnSpPr>
          <p:cNvPr id="6" name="Straight Arrow Connector 5"/>
          <p:cNvCxnSpPr/>
          <p:nvPr/>
        </p:nvCxnSpPr>
        <p:spPr>
          <a:xfrm>
            <a:off x="3505200" y="4495800"/>
            <a:ext cx="1447800" cy="0"/>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C:\Users\Zach\AppData\Local\Microsoft\Windows\Temporary Internet Files\Content.IE5\NFS54EWH\MC900433820[1].png"/>
          <p:cNvPicPr>
            <a:picLocks noChangeAspect="1" noChangeArrowheads="1"/>
          </p:cNvPicPr>
          <p:nvPr/>
        </p:nvPicPr>
        <p:blipFill>
          <a:blip r:embed="rId2" cstate="print"/>
          <a:srcRect/>
          <a:stretch>
            <a:fillRect/>
          </a:stretch>
        </p:blipFill>
        <p:spPr bwMode="auto">
          <a:xfrm>
            <a:off x="1676514" y="4829670"/>
            <a:ext cx="1828572" cy="1828572"/>
          </a:xfrm>
          <a:prstGeom prst="rect">
            <a:avLst/>
          </a:prstGeom>
          <a:noFill/>
        </p:spPr>
      </p:pic>
      <p:pic>
        <p:nvPicPr>
          <p:cNvPr id="8" name="Picture 2" descr="C:\Users\Zach\AppData\Local\Microsoft\Windows\Temporary Internet Files\Content.IE5\NFS54EWH\MC900433820[1].png"/>
          <p:cNvPicPr>
            <a:picLocks noChangeAspect="1" noChangeArrowheads="1"/>
          </p:cNvPicPr>
          <p:nvPr/>
        </p:nvPicPr>
        <p:blipFill>
          <a:blip r:embed="rId2" cstate="print"/>
          <a:srcRect/>
          <a:stretch>
            <a:fillRect/>
          </a:stretch>
        </p:blipFill>
        <p:spPr bwMode="auto">
          <a:xfrm>
            <a:off x="5584370" y="4829670"/>
            <a:ext cx="1828572" cy="1828572"/>
          </a:xfrm>
          <a:prstGeom prst="rect">
            <a:avLst/>
          </a:prstGeom>
          <a:noFill/>
        </p:spPr>
      </p:pic>
      <p:pic>
        <p:nvPicPr>
          <p:cNvPr id="9" name="Picture 2" descr="C:\Users\Zach\AppData\Local\Microsoft\Windows\Temporary Internet Files\Content.IE5\NFS54EWH\MC900433820[1].png"/>
          <p:cNvPicPr>
            <a:picLocks noChangeAspect="1" noChangeArrowheads="1"/>
          </p:cNvPicPr>
          <p:nvPr/>
        </p:nvPicPr>
        <p:blipFill>
          <a:blip r:embed="rId2" cstate="print"/>
          <a:srcRect/>
          <a:stretch>
            <a:fillRect/>
          </a:stretch>
        </p:blipFill>
        <p:spPr bwMode="auto">
          <a:xfrm>
            <a:off x="3630442" y="4815135"/>
            <a:ext cx="1828572" cy="1828572"/>
          </a:xfrm>
          <a:prstGeom prst="rect">
            <a:avLst/>
          </a:prstGeom>
          <a:noFill/>
        </p:spPr>
      </p:pic>
      <p:sp>
        <p:nvSpPr>
          <p:cNvPr id="10"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85992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3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style.rotation</p:attrName>
                                        </p:attrNameLst>
                                      </p:cBhvr>
                                      <p:tavLst>
                                        <p:tav tm="0">
                                          <p:val>
                                            <p:fltVal val="720"/>
                                          </p:val>
                                        </p:tav>
                                        <p:tav tm="100000">
                                          <p:val>
                                            <p:fltVal val="0"/>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C1A1-AE74-401D-AD2E-72FB0B66EF0E}"/>
              </a:ext>
            </a:extLst>
          </p:cNvPr>
          <p:cNvSpPr>
            <a:spLocks noGrp="1"/>
          </p:cNvSpPr>
          <p:nvPr>
            <p:ph type="title"/>
          </p:nvPr>
        </p:nvSpPr>
        <p:spPr/>
        <p:txBody>
          <a:bodyPr/>
          <a:lstStyle/>
          <a:p>
            <a:r>
              <a:rPr lang="en-US" dirty="0"/>
              <a:t>Lingo To Know</a:t>
            </a:r>
          </a:p>
        </p:txBody>
      </p:sp>
      <p:sp>
        <p:nvSpPr>
          <p:cNvPr id="3" name="Slide Number Placeholder 2">
            <a:extLst>
              <a:ext uri="{FF2B5EF4-FFF2-40B4-BE49-F238E27FC236}">
                <a16:creationId xmlns:a16="http://schemas.microsoft.com/office/drawing/2014/main" id="{5CF4957B-2114-4E28-BD8A-FFC82C19B6EF}"/>
              </a:ext>
            </a:extLst>
          </p:cNvPr>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75</a:t>
            </a:fld>
            <a:endParaRPr lang="en-US"/>
          </a:p>
        </p:txBody>
      </p:sp>
      <p:sp>
        <p:nvSpPr>
          <p:cNvPr id="4" name="Content Placeholder 3">
            <a:extLst>
              <a:ext uri="{FF2B5EF4-FFF2-40B4-BE49-F238E27FC236}">
                <a16:creationId xmlns:a16="http://schemas.microsoft.com/office/drawing/2014/main" id="{414C0312-9E74-46C4-82B7-7BE0D05C03F7}"/>
              </a:ext>
            </a:extLst>
          </p:cNvPr>
          <p:cNvSpPr>
            <a:spLocks noGrp="1"/>
          </p:cNvSpPr>
          <p:nvPr>
            <p:ph sz="quarter" idx="1"/>
          </p:nvPr>
        </p:nvSpPr>
        <p:spPr/>
        <p:txBody>
          <a:bodyPr/>
          <a:lstStyle/>
          <a:p>
            <a:pPr marL="0" indent="0">
              <a:buNone/>
            </a:pPr>
            <a:endParaRPr lang="en-US" dirty="0"/>
          </a:p>
          <a:p>
            <a:pPr marL="0" indent="0">
              <a:buNone/>
            </a:pPr>
            <a:r>
              <a:rPr lang="en-US" dirty="0"/>
              <a:t>SSDI = Disability on your OWN work record</a:t>
            </a:r>
          </a:p>
          <a:p>
            <a:pPr marL="0" indent="0">
              <a:buNone/>
            </a:pPr>
            <a:endParaRPr lang="en-US" dirty="0"/>
          </a:p>
          <a:p>
            <a:pPr marL="0" indent="0">
              <a:buNone/>
            </a:pPr>
            <a:r>
              <a:rPr lang="en-US" dirty="0"/>
              <a:t>DAC = Disability on a PARENT’S work record</a:t>
            </a:r>
          </a:p>
        </p:txBody>
      </p:sp>
    </p:spTree>
    <p:extLst>
      <p:ext uri="{BB962C8B-B14F-4D97-AF65-F5344CB8AC3E}">
        <p14:creationId xmlns:p14="http://schemas.microsoft.com/office/powerpoint/2010/main" val="4107153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2"/>
          <p:cNvSpPr>
            <a:spLocks noGrp="1" noChangeArrowheads="1"/>
          </p:cNvSpPr>
          <p:nvPr>
            <p:ph type="title"/>
          </p:nvPr>
        </p:nvSpPr>
        <p:spPr/>
        <p:txBody>
          <a:bodyPr>
            <a:normAutofit/>
          </a:bodyPr>
          <a:lstStyle/>
          <a:p>
            <a:pPr eaLnBrk="1" hangingPunct="1">
              <a:defRPr/>
            </a:pPr>
            <a:r>
              <a:rPr lang="en-US" sz="5400" dirty="0"/>
              <a:t>What Stops the Elevator?</a:t>
            </a:r>
          </a:p>
        </p:txBody>
      </p:sp>
      <p:sp>
        <p:nvSpPr>
          <p:cNvPr id="7" name="Slide Number Placeholder 5"/>
          <p:cNvSpPr>
            <a:spLocks noGrp="1"/>
          </p:cNvSpPr>
          <p:nvPr>
            <p:ph type="sldNum" sz="quarter" idx="12"/>
          </p:nvPr>
        </p:nvSpPr>
        <p:spPr/>
        <p:txBody>
          <a:bodyPr>
            <a:normAutofit fontScale="85000" lnSpcReduction="20000"/>
          </a:bodyPr>
          <a:lstStyle/>
          <a:p>
            <a:pPr>
              <a:defRPr/>
            </a:pPr>
            <a:fld id="{775B946A-328E-4361-BF12-0667E5DCDF0D}" type="slidenum">
              <a:rPr lang="en-US"/>
              <a:pPr>
                <a:defRPr/>
              </a:pPr>
              <a:t>76</a:t>
            </a:fld>
            <a:endParaRPr lang="en-US"/>
          </a:p>
        </p:txBody>
      </p:sp>
      <p:sp>
        <p:nvSpPr>
          <p:cNvPr id="1474563" name="Rectangle 3"/>
          <p:cNvSpPr>
            <a:spLocks noGrp="1" noChangeArrowheads="1"/>
          </p:cNvSpPr>
          <p:nvPr>
            <p:ph sz="quarter" idx="1"/>
          </p:nvPr>
        </p:nvSpPr>
        <p:spPr>
          <a:xfrm>
            <a:off x="609600" y="1905000"/>
            <a:ext cx="8229600" cy="4495800"/>
          </a:xfrm>
        </p:spPr>
        <p:txBody>
          <a:bodyPr>
            <a:normAutofit/>
          </a:bodyPr>
          <a:lstStyle/>
          <a:p>
            <a:pPr eaLnBrk="1" hangingPunct="1">
              <a:defRPr/>
            </a:pPr>
            <a:endParaRPr lang="en-US" sz="4400" b="1" dirty="0"/>
          </a:p>
          <a:p>
            <a:pPr eaLnBrk="1" hangingPunct="1">
              <a:defRPr/>
            </a:pPr>
            <a:r>
              <a:rPr lang="en-US" sz="4400" b="1" dirty="0"/>
              <a:t>Marriage</a:t>
            </a:r>
          </a:p>
          <a:p>
            <a:pPr eaLnBrk="1" hangingPunct="1">
              <a:buNone/>
              <a:defRPr/>
            </a:pPr>
            <a:endParaRPr lang="en-US" sz="4400" b="1" dirty="0"/>
          </a:p>
          <a:p>
            <a:pPr eaLnBrk="1" hangingPunct="1">
              <a:buNone/>
              <a:defRPr/>
            </a:pPr>
            <a:endParaRPr lang="en-US" sz="4400" b="1" dirty="0"/>
          </a:p>
          <a:p>
            <a:pPr eaLnBrk="1" hangingPunct="1">
              <a:defRPr/>
            </a:pPr>
            <a:r>
              <a:rPr lang="en-US" sz="4400" b="1" dirty="0"/>
              <a:t> Working over SGA</a:t>
            </a:r>
          </a:p>
        </p:txBody>
      </p:sp>
      <p:pic>
        <p:nvPicPr>
          <p:cNvPr id="27653" name="Picture 4" descr="602_arta"/>
          <p:cNvPicPr>
            <a:picLocks noChangeAspect="1" noChangeArrowheads="1"/>
          </p:cNvPicPr>
          <p:nvPr/>
        </p:nvPicPr>
        <p:blipFill>
          <a:blip r:embed="rId3" cstate="print"/>
          <a:srcRect/>
          <a:stretch>
            <a:fillRect/>
          </a:stretch>
        </p:blipFill>
        <p:spPr bwMode="auto">
          <a:xfrm>
            <a:off x="3657600" y="1905000"/>
            <a:ext cx="1790700" cy="2228850"/>
          </a:xfrm>
          <a:prstGeom prst="rect">
            <a:avLst/>
          </a:prstGeom>
          <a:noFill/>
          <a:ln w="9525">
            <a:noFill/>
            <a:miter lim="800000"/>
            <a:headEnd/>
            <a:tailEnd/>
          </a:ln>
        </p:spPr>
      </p:pic>
      <p:pic>
        <p:nvPicPr>
          <p:cNvPr id="27654" name="Picture 5" descr="ebiz%20tony"/>
          <p:cNvPicPr>
            <a:picLocks noChangeAspect="1" noChangeArrowheads="1"/>
          </p:cNvPicPr>
          <p:nvPr/>
        </p:nvPicPr>
        <p:blipFill>
          <a:blip r:embed="rId4" cstate="print"/>
          <a:srcRect/>
          <a:stretch>
            <a:fillRect/>
          </a:stretch>
        </p:blipFill>
        <p:spPr bwMode="auto">
          <a:xfrm>
            <a:off x="6477000" y="4495800"/>
            <a:ext cx="1905000" cy="1676400"/>
          </a:xfrm>
          <a:prstGeom prst="rect">
            <a:avLst/>
          </a:prstGeom>
          <a:noFill/>
          <a:ln w="9525">
            <a:noFill/>
            <a:miter lim="800000"/>
            <a:headEnd/>
            <a:tailEnd/>
          </a:ln>
        </p:spPr>
      </p:pic>
      <p:sp>
        <p:nvSpPr>
          <p:cNvPr id="8"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0" name="Rectangle 2"/>
          <p:cNvSpPr>
            <a:spLocks noGrp="1" noChangeArrowheads="1"/>
          </p:cNvSpPr>
          <p:nvPr>
            <p:ph type="title"/>
          </p:nvPr>
        </p:nvSpPr>
        <p:spPr/>
        <p:txBody>
          <a:bodyPr>
            <a:normAutofit/>
          </a:bodyPr>
          <a:lstStyle/>
          <a:p>
            <a:pPr eaLnBrk="1" hangingPunct="1">
              <a:defRPr/>
            </a:pPr>
            <a:r>
              <a:rPr lang="en-US" sz="4700" dirty="0"/>
              <a:t>How to Lose These Benefits?</a:t>
            </a:r>
          </a:p>
        </p:txBody>
      </p:sp>
      <p:sp>
        <p:nvSpPr>
          <p:cNvPr id="7" name="Slide Number Placeholder 5"/>
          <p:cNvSpPr>
            <a:spLocks noGrp="1"/>
          </p:cNvSpPr>
          <p:nvPr>
            <p:ph type="sldNum" sz="quarter" idx="12"/>
          </p:nvPr>
        </p:nvSpPr>
        <p:spPr/>
        <p:txBody>
          <a:bodyPr>
            <a:normAutofit fontScale="85000" lnSpcReduction="20000"/>
          </a:bodyPr>
          <a:lstStyle/>
          <a:p>
            <a:pPr>
              <a:defRPr/>
            </a:pPr>
            <a:fld id="{14C38CCC-AC85-4A9F-80CA-C732EBB69D31}" type="slidenum">
              <a:rPr lang="en-US"/>
              <a:pPr>
                <a:defRPr/>
              </a:pPr>
              <a:t>77</a:t>
            </a:fld>
            <a:endParaRPr lang="en-US"/>
          </a:p>
        </p:txBody>
      </p:sp>
      <p:sp>
        <p:nvSpPr>
          <p:cNvPr id="1476611" name="Rectangle 3"/>
          <p:cNvSpPr>
            <a:spLocks noGrp="1" noChangeArrowheads="1"/>
          </p:cNvSpPr>
          <p:nvPr>
            <p:ph sz="quarter" idx="1"/>
          </p:nvPr>
        </p:nvSpPr>
        <p:spPr>
          <a:xfrm>
            <a:off x="1295400" y="2438400"/>
            <a:ext cx="7010400" cy="3916363"/>
          </a:xfrm>
        </p:spPr>
        <p:txBody>
          <a:bodyPr>
            <a:normAutofit/>
          </a:bodyPr>
          <a:lstStyle/>
          <a:p>
            <a:pPr marL="609600" indent="-609600" eaLnBrk="1" hangingPunct="1">
              <a:lnSpc>
                <a:spcPct val="90000"/>
              </a:lnSpc>
              <a:defRPr/>
            </a:pPr>
            <a:endParaRPr lang="en-US" sz="2800" dirty="0"/>
          </a:p>
          <a:p>
            <a:pPr marL="609600" indent="-609600" eaLnBrk="1" hangingPunct="1">
              <a:lnSpc>
                <a:spcPct val="90000"/>
              </a:lnSpc>
              <a:defRPr/>
            </a:pPr>
            <a:endParaRPr lang="en-US" sz="2800" dirty="0"/>
          </a:p>
          <a:p>
            <a:pPr marL="609600" indent="-609600" eaLnBrk="1" hangingPunct="1">
              <a:lnSpc>
                <a:spcPct val="90000"/>
              </a:lnSpc>
              <a:defRPr/>
            </a:pPr>
            <a:endParaRPr lang="en-US" sz="2800" dirty="0"/>
          </a:p>
          <a:p>
            <a:pPr marL="609600" indent="-609600" eaLnBrk="1" hangingPunct="1">
              <a:lnSpc>
                <a:spcPct val="90000"/>
              </a:lnSpc>
              <a:defRPr/>
            </a:pPr>
            <a:r>
              <a:rPr lang="en-US" sz="4800" b="1" dirty="0"/>
              <a:t>1) 10 day rule</a:t>
            </a:r>
          </a:p>
          <a:p>
            <a:pPr marL="609600" indent="-609600" eaLnBrk="1" hangingPunct="1">
              <a:lnSpc>
                <a:spcPct val="90000"/>
              </a:lnSpc>
              <a:defRPr/>
            </a:pPr>
            <a:r>
              <a:rPr lang="en-US" sz="4800" b="1" dirty="0"/>
              <a:t>2) Redeterminations</a:t>
            </a:r>
          </a:p>
          <a:p>
            <a:pPr marL="609600" indent="-609600" eaLnBrk="1" hangingPunct="1">
              <a:lnSpc>
                <a:spcPct val="90000"/>
              </a:lnSpc>
              <a:defRPr/>
            </a:pPr>
            <a:r>
              <a:rPr lang="en-US" sz="4800" b="1" dirty="0"/>
              <a:t>3) Inheritances</a:t>
            </a:r>
          </a:p>
          <a:p>
            <a:pPr marL="609600" indent="-609600" eaLnBrk="1" hangingPunct="1">
              <a:lnSpc>
                <a:spcPct val="90000"/>
              </a:lnSpc>
              <a:buFontTx/>
              <a:buAutoNum type="arabicParenR"/>
              <a:defRPr/>
            </a:pPr>
            <a:endParaRPr lang="en-US" sz="4800" b="1" dirty="0"/>
          </a:p>
        </p:txBody>
      </p:sp>
      <p:sp>
        <p:nvSpPr>
          <p:cNvPr id="28677" name="AutoShape 4" descr="Sad_Face_by_hornsholdmyhalo"/>
          <p:cNvSpPr>
            <a:spLocks noChangeAspect="1" noChangeArrowheads="1"/>
          </p:cNvSpPr>
          <p:nvPr/>
        </p:nvSpPr>
        <p:spPr bwMode="auto">
          <a:xfrm>
            <a:off x="3657600" y="5118100"/>
            <a:ext cx="304800" cy="304800"/>
          </a:xfrm>
          <a:prstGeom prst="rect">
            <a:avLst/>
          </a:prstGeom>
          <a:noFill/>
          <a:ln w="9525">
            <a:noFill/>
            <a:miter lim="800000"/>
            <a:headEnd/>
            <a:tailEnd/>
          </a:ln>
        </p:spPr>
        <p:txBody>
          <a:bodyPr/>
          <a:lstStyle/>
          <a:p>
            <a:endParaRPr lang="en-US"/>
          </a:p>
        </p:txBody>
      </p:sp>
      <p:pic>
        <p:nvPicPr>
          <p:cNvPr id="28678" name="Picture 5" descr="Sad_Face_by_hornsholdmyhalo"/>
          <p:cNvPicPr>
            <a:picLocks noChangeAspect="1" noChangeArrowheads="1"/>
          </p:cNvPicPr>
          <p:nvPr/>
        </p:nvPicPr>
        <p:blipFill>
          <a:blip r:embed="rId3" cstate="print"/>
          <a:srcRect b="5624"/>
          <a:stretch>
            <a:fillRect/>
          </a:stretch>
        </p:blipFill>
        <p:spPr bwMode="auto">
          <a:xfrm>
            <a:off x="3505200" y="1600200"/>
            <a:ext cx="2119313" cy="2133600"/>
          </a:xfrm>
          <a:prstGeom prst="rect">
            <a:avLst/>
          </a:prstGeom>
          <a:noFill/>
          <a:ln w="9525">
            <a:noFill/>
            <a:miter lim="800000"/>
            <a:headEnd/>
            <a:tailEnd/>
          </a:ln>
        </p:spPr>
      </p:pic>
      <p:sp>
        <p:nvSpPr>
          <p:cNvPr id="8"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528232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a:t>Future Planning</a:t>
            </a:r>
          </a:p>
        </p:txBody>
      </p:sp>
      <p:sp>
        <p:nvSpPr>
          <p:cNvPr id="41" name="Slide Number Placeholder 5"/>
          <p:cNvSpPr>
            <a:spLocks noGrp="1"/>
          </p:cNvSpPr>
          <p:nvPr>
            <p:ph type="sldNum" sz="quarter" idx="12"/>
          </p:nvPr>
        </p:nvSpPr>
        <p:spPr/>
        <p:txBody>
          <a:bodyPr>
            <a:normAutofit fontScale="85000" lnSpcReduction="20000"/>
          </a:bodyPr>
          <a:lstStyle/>
          <a:p>
            <a:pPr>
              <a:defRPr/>
            </a:pPr>
            <a:fld id="{5A1D0301-83D6-44DF-8001-C78C4CD39B48}" type="slidenum">
              <a:rPr lang="en-US"/>
              <a:pPr>
                <a:defRPr/>
              </a:pPr>
              <a:t>78</a:t>
            </a:fld>
            <a:endParaRPr lang="en-US"/>
          </a:p>
        </p:txBody>
      </p:sp>
      <p:sp>
        <p:nvSpPr>
          <p:cNvPr id="3460098" name="Line 2"/>
          <p:cNvSpPr>
            <a:spLocks noChangeShapeType="1"/>
          </p:cNvSpPr>
          <p:nvPr/>
        </p:nvSpPr>
        <p:spPr bwMode="auto">
          <a:xfrm>
            <a:off x="2895600" y="3505200"/>
            <a:ext cx="1752600" cy="1295400"/>
          </a:xfrm>
          <a:prstGeom prst="line">
            <a:avLst/>
          </a:prstGeom>
          <a:noFill/>
          <a:ln w="9525">
            <a:solidFill>
              <a:schemeClr val="tx1"/>
            </a:solidFill>
            <a:round/>
            <a:headEnd/>
            <a:tailEnd/>
          </a:ln>
        </p:spPr>
        <p:txBody>
          <a:bodyPr/>
          <a:lstStyle/>
          <a:p>
            <a:endParaRPr lang="en-US"/>
          </a:p>
        </p:txBody>
      </p:sp>
      <p:sp>
        <p:nvSpPr>
          <p:cNvPr id="3460099" name="Line 3"/>
          <p:cNvSpPr>
            <a:spLocks noChangeShapeType="1"/>
          </p:cNvSpPr>
          <p:nvPr/>
        </p:nvSpPr>
        <p:spPr bwMode="auto">
          <a:xfrm flipV="1">
            <a:off x="4648200" y="3505200"/>
            <a:ext cx="1676400" cy="1295400"/>
          </a:xfrm>
          <a:prstGeom prst="line">
            <a:avLst/>
          </a:prstGeom>
          <a:noFill/>
          <a:ln w="9525">
            <a:solidFill>
              <a:schemeClr val="tx1"/>
            </a:solidFill>
            <a:round/>
            <a:headEnd/>
            <a:tailEnd/>
          </a:ln>
        </p:spPr>
        <p:txBody>
          <a:bodyPr/>
          <a:lstStyle/>
          <a:p>
            <a:endParaRPr lang="en-US"/>
          </a:p>
        </p:txBody>
      </p:sp>
      <p:sp>
        <p:nvSpPr>
          <p:cNvPr id="3460100" name="Oval 4"/>
          <p:cNvSpPr>
            <a:spLocks noChangeArrowheads="1"/>
          </p:cNvSpPr>
          <p:nvPr/>
        </p:nvSpPr>
        <p:spPr bwMode="auto">
          <a:xfrm>
            <a:off x="2057400" y="1524000"/>
            <a:ext cx="457200" cy="457200"/>
          </a:xfrm>
          <a:prstGeom prst="ellipse">
            <a:avLst/>
          </a:prstGeom>
          <a:noFill/>
          <a:ln w="9525">
            <a:solidFill>
              <a:schemeClr val="tx1"/>
            </a:solidFill>
            <a:round/>
            <a:headEnd/>
            <a:tailEnd/>
          </a:ln>
        </p:spPr>
        <p:txBody>
          <a:bodyPr wrap="none" anchor="ctr"/>
          <a:lstStyle/>
          <a:p>
            <a:endParaRPr lang="en-US"/>
          </a:p>
        </p:txBody>
      </p:sp>
      <p:sp>
        <p:nvSpPr>
          <p:cNvPr id="3460101" name="Oval 5"/>
          <p:cNvSpPr>
            <a:spLocks noChangeArrowheads="1"/>
          </p:cNvSpPr>
          <p:nvPr/>
        </p:nvSpPr>
        <p:spPr bwMode="auto">
          <a:xfrm>
            <a:off x="6629400" y="1676400"/>
            <a:ext cx="457200" cy="457200"/>
          </a:xfrm>
          <a:prstGeom prst="ellipse">
            <a:avLst/>
          </a:prstGeom>
          <a:noFill/>
          <a:ln w="9525">
            <a:solidFill>
              <a:schemeClr val="tx1"/>
            </a:solidFill>
            <a:round/>
            <a:headEnd/>
            <a:tailEnd/>
          </a:ln>
        </p:spPr>
        <p:txBody>
          <a:bodyPr wrap="none" anchor="ctr"/>
          <a:lstStyle/>
          <a:p>
            <a:endParaRPr lang="en-US"/>
          </a:p>
        </p:txBody>
      </p:sp>
      <p:sp>
        <p:nvSpPr>
          <p:cNvPr id="3460102" name="Line 6"/>
          <p:cNvSpPr>
            <a:spLocks noChangeShapeType="1"/>
          </p:cNvSpPr>
          <p:nvPr/>
        </p:nvSpPr>
        <p:spPr bwMode="auto">
          <a:xfrm>
            <a:off x="2286000" y="1981200"/>
            <a:ext cx="0" cy="990600"/>
          </a:xfrm>
          <a:prstGeom prst="line">
            <a:avLst/>
          </a:prstGeom>
          <a:noFill/>
          <a:ln w="9525">
            <a:solidFill>
              <a:schemeClr val="tx1"/>
            </a:solidFill>
            <a:round/>
            <a:headEnd/>
            <a:tailEnd/>
          </a:ln>
        </p:spPr>
        <p:txBody>
          <a:bodyPr/>
          <a:lstStyle/>
          <a:p>
            <a:endParaRPr lang="en-US"/>
          </a:p>
        </p:txBody>
      </p:sp>
      <p:sp>
        <p:nvSpPr>
          <p:cNvPr id="3460103" name="Line 7"/>
          <p:cNvSpPr>
            <a:spLocks noChangeShapeType="1"/>
          </p:cNvSpPr>
          <p:nvPr/>
        </p:nvSpPr>
        <p:spPr bwMode="auto">
          <a:xfrm flipH="1">
            <a:off x="1981200" y="2971800"/>
            <a:ext cx="304800" cy="457200"/>
          </a:xfrm>
          <a:prstGeom prst="line">
            <a:avLst/>
          </a:prstGeom>
          <a:noFill/>
          <a:ln w="9525">
            <a:solidFill>
              <a:schemeClr val="tx1"/>
            </a:solidFill>
            <a:round/>
            <a:headEnd/>
            <a:tailEnd/>
          </a:ln>
        </p:spPr>
        <p:txBody>
          <a:bodyPr/>
          <a:lstStyle/>
          <a:p>
            <a:endParaRPr lang="en-US"/>
          </a:p>
        </p:txBody>
      </p:sp>
      <p:sp>
        <p:nvSpPr>
          <p:cNvPr id="3460104" name="Line 8"/>
          <p:cNvSpPr>
            <a:spLocks noChangeShapeType="1"/>
          </p:cNvSpPr>
          <p:nvPr/>
        </p:nvSpPr>
        <p:spPr bwMode="auto">
          <a:xfrm>
            <a:off x="2286000" y="2971800"/>
            <a:ext cx="304800" cy="457200"/>
          </a:xfrm>
          <a:prstGeom prst="line">
            <a:avLst/>
          </a:prstGeom>
          <a:noFill/>
          <a:ln w="9525">
            <a:solidFill>
              <a:schemeClr val="tx1"/>
            </a:solidFill>
            <a:round/>
            <a:headEnd/>
            <a:tailEnd/>
          </a:ln>
        </p:spPr>
        <p:txBody>
          <a:bodyPr/>
          <a:lstStyle/>
          <a:p>
            <a:endParaRPr lang="en-US"/>
          </a:p>
        </p:txBody>
      </p:sp>
      <p:sp>
        <p:nvSpPr>
          <p:cNvPr id="3460105" name="Line 9"/>
          <p:cNvSpPr>
            <a:spLocks noChangeShapeType="1"/>
          </p:cNvSpPr>
          <p:nvPr/>
        </p:nvSpPr>
        <p:spPr bwMode="auto">
          <a:xfrm flipH="1">
            <a:off x="1981200" y="2209800"/>
            <a:ext cx="304800" cy="381000"/>
          </a:xfrm>
          <a:prstGeom prst="line">
            <a:avLst/>
          </a:prstGeom>
          <a:noFill/>
          <a:ln w="9525">
            <a:solidFill>
              <a:schemeClr val="tx1"/>
            </a:solidFill>
            <a:round/>
            <a:headEnd/>
            <a:tailEnd/>
          </a:ln>
        </p:spPr>
        <p:txBody>
          <a:bodyPr/>
          <a:lstStyle/>
          <a:p>
            <a:endParaRPr lang="en-US"/>
          </a:p>
        </p:txBody>
      </p:sp>
      <p:sp>
        <p:nvSpPr>
          <p:cNvPr id="3460106" name="Line 10"/>
          <p:cNvSpPr>
            <a:spLocks noChangeShapeType="1"/>
          </p:cNvSpPr>
          <p:nvPr/>
        </p:nvSpPr>
        <p:spPr bwMode="auto">
          <a:xfrm>
            <a:off x="2286000" y="2209800"/>
            <a:ext cx="304800" cy="381000"/>
          </a:xfrm>
          <a:prstGeom prst="line">
            <a:avLst/>
          </a:prstGeom>
          <a:noFill/>
          <a:ln w="9525">
            <a:solidFill>
              <a:schemeClr val="tx1"/>
            </a:solidFill>
            <a:round/>
            <a:headEnd/>
            <a:tailEnd/>
          </a:ln>
        </p:spPr>
        <p:txBody>
          <a:bodyPr/>
          <a:lstStyle/>
          <a:p>
            <a:endParaRPr lang="en-US"/>
          </a:p>
        </p:txBody>
      </p:sp>
      <p:sp>
        <p:nvSpPr>
          <p:cNvPr id="3460107" name="Line 11"/>
          <p:cNvSpPr>
            <a:spLocks noChangeShapeType="1"/>
          </p:cNvSpPr>
          <p:nvPr/>
        </p:nvSpPr>
        <p:spPr bwMode="auto">
          <a:xfrm flipH="1">
            <a:off x="6477000" y="2133600"/>
            <a:ext cx="381000" cy="1066800"/>
          </a:xfrm>
          <a:prstGeom prst="line">
            <a:avLst/>
          </a:prstGeom>
          <a:noFill/>
          <a:ln w="9525">
            <a:solidFill>
              <a:schemeClr val="tx1"/>
            </a:solidFill>
            <a:round/>
            <a:headEnd/>
            <a:tailEnd/>
          </a:ln>
        </p:spPr>
        <p:txBody>
          <a:bodyPr/>
          <a:lstStyle/>
          <a:p>
            <a:endParaRPr lang="en-US"/>
          </a:p>
        </p:txBody>
      </p:sp>
      <p:sp>
        <p:nvSpPr>
          <p:cNvPr id="3460108" name="Line 12"/>
          <p:cNvSpPr>
            <a:spLocks noChangeShapeType="1"/>
          </p:cNvSpPr>
          <p:nvPr/>
        </p:nvSpPr>
        <p:spPr bwMode="auto">
          <a:xfrm>
            <a:off x="6858000" y="2133600"/>
            <a:ext cx="381000" cy="1066800"/>
          </a:xfrm>
          <a:prstGeom prst="line">
            <a:avLst/>
          </a:prstGeom>
          <a:noFill/>
          <a:ln w="9525">
            <a:solidFill>
              <a:schemeClr val="tx1"/>
            </a:solidFill>
            <a:round/>
            <a:headEnd/>
            <a:tailEnd/>
          </a:ln>
        </p:spPr>
        <p:txBody>
          <a:bodyPr/>
          <a:lstStyle/>
          <a:p>
            <a:endParaRPr lang="en-US"/>
          </a:p>
        </p:txBody>
      </p:sp>
      <p:sp>
        <p:nvSpPr>
          <p:cNvPr id="3460109" name="Line 13"/>
          <p:cNvSpPr>
            <a:spLocks noChangeShapeType="1"/>
          </p:cNvSpPr>
          <p:nvPr/>
        </p:nvSpPr>
        <p:spPr bwMode="auto">
          <a:xfrm>
            <a:off x="6477000" y="3200400"/>
            <a:ext cx="762000" cy="0"/>
          </a:xfrm>
          <a:prstGeom prst="line">
            <a:avLst/>
          </a:prstGeom>
          <a:noFill/>
          <a:ln w="9525">
            <a:solidFill>
              <a:schemeClr val="tx1"/>
            </a:solidFill>
            <a:round/>
            <a:headEnd/>
            <a:tailEnd/>
          </a:ln>
        </p:spPr>
        <p:txBody>
          <a:bodyPr/>
          <a:lstStyle/>
          <a:p>
            <a:endParaRPr lang="en-US"/>
          </a:p>
        </p:txBody>
      </p:sp>
      <p:sp>
        <p:nvSpPr>
          <p:cNvPr id="3460110" name="Line 14"/>
          <p:cNvSpPr>
            <a:spLocks noChangeShapeType="1"/>
          </p:cNvSpPr>
          <p:nvPr/>
        </p:nvSpPr>
        <p:spPr bwMode="auto">
          <a:xfrm>
            <a:off x="6705600" y="3200400"/>
            <a:ext cx="0" cy="228600"/>
          </a:xfrm>
          <a:prstGeom prst="line">
            <a:avLst/>
          </a:prstGeom>
          <a:noFill/>
          <a:ln w="9525">
            <a:solidFill>
              <a:schemeClr val="tx1"/>
            </a:solidFill>
            <a:round/>
            <a:headEnd/>
            <a:tailEnd/>
          </a:ln>
        </p:spPr>
        <p:txBody>
          <a:bodyPr/>
          <a:lstStyle/>
          <a:p>
            <a:endParaRPr lang="en-US"/>
          </a:p>
        </p:txBody>
      </p:sp>
      <p:sp>
        <p:nvSpPr>
          <p:cNvPr id="3460111" name="Line 15"/>
          <p:cNvSpPr>
            <a:spLocks noChangeShapeType="1"/>
          </p:cNvSpPr>
          <p:nvPr/>
        </p:nvSpPr>
        <p:spPr bwMode="auto">
          <a:xfrm>
            <a:off x="7010400" y="3200400"/>
            <a:ext cx="0" cy="228600"/>
          </a:xfrm>
          <a:prstGeom prst="line">
            <a:avLst/>
          </a:prstGeom>
          <a:noFill/>
          <a:ln w="9525">
            <a:solidFill>
              <a:schemeClr val="tx1"/>
            </a:solidFill>
            <a:round/>
            <a:headEnd/>
            <a:tailEnd/>
          </a:ln>
        </p:spPr>
        <p:txBody>
          <a:bodyPr/>
          <a:lstStyle/>
          <a:p>
            <a:endParaRPr lang="en-US"/>
          </a:p>
        </p:txBody>
      </p:sp>
      <p:sp>
        <p:nvSpPr>
          <p:cNvPr id="3460112" name="Line 16"/>
          <p:cNvSpPr>
            <a:spLocks noChangeShapeType="1"/>
          </p:cNvSpPr>
          <p:nvPr/>
        </p:nvSpPr>
        <p:spPr bwMode="auto">
          <a:xfrm flipH="1">
            <a:off x="6477000" y="2362200"/>
            <a:ext cx="304800" cy="381000"/>
          </a:xfrm>
          <a:prstGeom prst="line">
            <a:avLst/>
          </a:prstGeom>
          <a:noFill/>
          <a:ln w="9525">
            <a:solidFill>
              <a:schemeClr val="tx1"/>
            </a:solidFill>
            <a:round/>
            <a:headEnd/>
            <a:tailEnd/>
          </a:ln>
        </p:spPr>
        <p:txBody>
          <a:bodyPr/>
          <a:lstStyle/>
          <a:p>
            <a:endParaRPr lang="en-US"/>
          </a:p>
        </p:txBody>
      </p:sp>
      <p:sp>
        <p:nvSpPr>
          <p:cNvPr id="3460113" name="Line 17"/>
          <p:cNvSpPr>
            <a:spLocks noChangeShapeType="1"/>
          </p:cNvSpPr>
          <p:nvPr/>
        </p:nvSpPr>
        <p:spPr bwMode="auto">
          <a:xfrm>
            <a:off x="6934200" y="2362200"/>
            <a:ext cx="304800" cy="381000"/>
          </a:xfrm>
          <a:prstGeom prst="line">
            <a:avLst/>
          </a:prstGeom>
          <a:noFill/>
          <a:ln w="9525">
            <a:solidFill>
              <a:schemeClr val="tx1"/>
            </a:solidFill>
            <a:round/>
            <a:headEnd/>
            <a:tailEnd/>
          </a:ln>
        </p:spPr>
        <p:txBody>
          <a:bodyPr/>
          <a:lstStyle/>
          <a:p>
            <a:endParaRPr lang="en-US"/>
          </a:p>
        </p:txBody>
      </p:sp>
      <p:sp>
        <p:nvSpPr>
          <p:cNvPr id="3460114" name="Oval 18"/>
          <p:cNvSpPr>
            <a:spLocks noChangeArrowheads="1"/>
          </p:cNvSpPr>
          <p:nvPr/>
        </p:nvSpPr>
        <p:spPr bwMode="auto">
          <a:xfrm>
            <a:off x="3733800" y="5181600"/>
            <a:ext cx="304800" cy="304800"/>
          </a:xfrm>
          <a:prstGeom prst="ellipse">
            <a:avLst/>
          </a:prstGeom>
          <a:noFill/>
          <a:ln w="9525">
            <a:solidFill>
              <a:schemeClr val="tx1"/>
            </a:solidFill>
            <a:round/>
            <a:headEnd/>
            <a:tailEnd/>
          </a:ln>
        </p:spPr>
        <p:txBody>
          <a:bodyPr wrap="none" anchor="ctr"/>
          <a:lstStyle/>
          <a:p>
            <a:endParaRPr lang="en-US"/>
          </a:p>
        </p:txBody>
      </p:sp>
      <p:sp>
        <p:nvSpPr>
          <p:cNvPr id="3460115" name="Oval 19"/>
          <p:cNvSpPr>
            <a:spLocks noChangeArrowheads="1"/>
          </p:cNvSpPr>
          <p:nvPr/>
        </p:nvSpPr>
        <p:spPr bwMode="auto">
          <a:xfrm>
            <a:off x="5105400" y="5181600"/>
            <a:ext cx="304800" cy="304800"/>
          </a:xfrm>
          <a:prstGeom prst="ellipse">
            <a:avLst/>
          </a:prstGeom>
          <a:noFill/>
          <a:ln w="9525">
            <a:solidFill>
              <a:schemeClr val="tx1"/>
            </a:solidFill>
            <a:round/>
            <a:headEnd/>
            <a:tailEnd/>
          </a:ln>
        </p:spPr>
        <p:txBody>
          <a:bodyPr wrap="none" anchor="ctr"/>
          <a:lstStyle/>
          <a:p>
            <a:endParaRPr lang="en-US"/>
          </a:p>
        </p:txBody>
      </p:sp>
      <p:sp>
        <p:nvSpPr>
          <p:cNvPr id="3460116" name="Line 20"/>
          <p:cNvSpPr>
            <a:spLocks noChangeShapeType="1"/>
          </p:cNvSpPr>
          <p:nvPr/>
        </p:nvSpPr>
        <p:spPr bwMode="auto">
          <a:xfrm flipH="1">
            <a:off x="3657600" y="5486400"/>
            <a:ext cx="228600" cy="685800"/>
          </a:xfrm>
          <a:prstGeom prst="line">
            <a:avLst/>
          </a:prstGeom>
          <a:noFill/>
          <a:ln w="9525">
            <a:solidFill>
              <a:schemeClr val="tx1"/>
            </a:solidFill>
            <a:round/>
            <a:headEnd/>
            <a:tailEnd/>
          </a:ln>
        </p:spPr>
        <p:txBody>
          <a:bodyPr/>
          <a:lstStyle/>
          <a:p>
            <a:endParaRPr lang="en-US"/>
          </a:p>
        </p:txBody>
      </p:sp>
      <p:sp>
        <p:nvSpPr>
          <p:cNvPr id="3460117" name="Line 21"/>
          <p:cNvSpPr>
            <a:spLocks noChangeShapeType="1"/>
          </p:cNvSpPr>
          <p:nvPr/>
        </p:nvSpPr>
        <p:spPr bwMode="auto">
          <a:xfrm>
            <a:off x="3657600" y="6172200"/>
            <a:ext cx="457200" cy="0"/>
          </a:xfrm>
          <a:prstGeom prst="line">
            <a:avLst/>
          </a:prstGeom>
          <a:noFill/>
          <a:ln w="9525">
            <a:solidFill>
              <a:schemeClr val="tx1"/>
            </a:solidFill>
            <a:round/>
            <a:headEnd/>
            <a:tailEnd/>
          </a:ln>
        </p:spPr>
        <p:txBody>
          <a:bodyPr/>
          <a:lstStyle/>
          <a:p>
            <a:endParaRPr lang="en-US"/>
          </a:p>
        </p:txBody>
      </p:sp>
      <p:sp>
        <p:nvSpPr>
          <p:cNvPr id="3460118" name="Line 22"/>
          <p:cNvSpPr>
            <a:spLocks noChangeShapeType="1"/>
          </p:cNvSpPr>
          <p:nvPr/>
        </p:nvSpPr>
        <p:spPr bwMode="auto">
          <a:xfrm>
            <a:off x="3886200" y="5486400"/>
            <a:ext cx="228600" cy="685800"/>
          </a:xfrm>
          <a:prstGeom prst="line">
            <a:avLst/>
          </a:prstGeom>
          <a:noFill/>
          <a:ln w="9525">
            <a:solidFill>
              <a:schemeClr val="tx1"/>
            </a:solidFill>
            <a:round/>
            <a:headEnd/>
            <a:tailEnd/>
          </a:ln>
        </p:spPr>
        <p:txBody>
          <a:bodyPr/>
          <a:lstStyle/>
          <a:p>
            <a:endParaRPr lang="en-US"/>
          </a:p>
        </p:txBody>
      </p:sp>
      <p:sp>
        <p:nvSpPr>
          <p:cNvPr id="3460119" name="Line 23"/>
          <p:cNvSpPr>
            <a:spLocks noChangeShapeType="1"/>
          </p:cNvSpPr>
          <p:nvPr/>
        </p:nvSpPr>
        <p:spPr bwMode="auto">
          <a:xfrm flipH="1">
            <a:off x="3657600" y="5715000"/>
            <a:ext cx="152400" cy="228600"/>
          </a:xfrm>
          <a:prstGeom prst="line">
            <a:avLst/>
          </a:prstGeom>
          <a:noFill/>
          <a:ln w="9525">
            <a:solidFill>
              <a:schemeClr val="tx1"/>
            </a:solidFill>
            <a:round/>
            <a:headEnd/>
            <a:tailEnd/>
          </a:ln>
        </p:spPr>
        <p:txBody>
          <a:bodyPr/>
          <a:lstStyle/>
          <a:p>
            <a:endParaRPr lang="en-US"/>
          </a:p>
        </p:txBody>
      </p:sp>
      <p:sp>
        <p:nvSpPr>
          <p:cNvPr id="3460120" name="Line 24"/>
          <p:cNvSpPr>
            <a:spLocks noChangeShapeType="1"/>
          </p:cNvSpPr>
          <p:nvPr/>
        </p:nvSpPr>
        <p:spPr bwMode="auto">
          <a:xfrm>
            <a:off x="3962400" y="5715000"/>
            <a:ext cx="152400" cy="228600"/>
          </a:xfrm>
          <a:prstGeom prst="line">
            <a:avLst/>
          </a:prstGeom>
          <a:noFill/>
          <a:ln w="9525">
            <a:solidFill>
              <a:schemeClr val="tx1"/>
            </a:solidFill>
            <a:round/>
            <a:headEnd/>
            <a:tailEnd/>
          </a:ln>
        </p:spPr>
        <p:txBody>
          <a:bodyPr/>
          <a:lstStyle/>
          <a:p>
            <a:endParaRPr lang="en-US"/>
          </a:p>
        </p:txBody>
      </p:sp>
      <p:sp>
        <p:nvSpPr>
          <p:cNvPr id="3460121" name="Line 25"/>
          <p:cNvSpPr>
            <a:spLocks noChangeShapeType="1"/>
          </p:cNvSpPr>
          <p:nvPr/>
        </p:nvSpPr>
        <p:spPr bwMode="auto">
          <a:xfrm>
            <a:off x="3810000" y="6172200"/>
            <a:ext cx="0" cy="228600"/>
          </a:xfrm>
          <a:prstGeom prst="line">
            <a:avLst/>
          </a:prstGeom>
          <a:noFill/>
          <a:ln w="9525">
            <a:solidFill>
              <a:schemeClr val="tx1"/>
            </a:solidFill>
            <a:round/>
            <a:headEnd/>
            <a:tailEnd/>
          </a:ln>
        </p:spPr>
        <p:txBody>
          <a:bodyPr/>
          <a:lstStyle/>
          <a:p>
            <a:endParaRPr lang="en-US"/>
          </a:p>
        </p:txBody>
      </p:sp>
      <p:sp>
        <p:nvSpPr>
          <p:cNvPr id="3460122" name="Line 26"/>
          <p:cNvSpPr>
            <a:spLocks noChangeShapeType="1"/>
          </p:cNvSpPr>
          <p:nvPr/>
        </p:nvSpPr>
        <p:spPr bwMode="auto">
          <a:xfrm>
            <a:off x="3962400" y="6172200"/>
            <a:ext cx="0" cy="228600"/>
          </a:xfrm>
          <a:prstGeom prst="line">
            <a:avLst/>
          </a:prstGeom>
          <a:noFill/>
          <a:ln w="9525">
            <a:solidFill>
              <a:schemeClr val="tx1"/>
            </a:solidFill>
            <a:round/>
            <a:headEnd/>
            <a:tailEnd/>
          </a:ln>
        </p:spPr>
        <p:txBody>
          <a:bodyPr/>
          <a:lstStyle/>
          <a:p>
            <a:endParaRPr lang="en-US"/>
          </a:p>
        </p:txBody>
      </p:sp>
      <p:sp>
        <p:nvSpPr>
          <p:cNvPr id="3460123" name="Line 27"/>
          <p:cNvSpPr>
            <a:spLocks noChangeShapeType="1"/>
          </p:cNvSpPr>
          <p:nvPr/>
        </p:nvSpPr>
        <p:spPr bwMode="auto">
          <a:xfrm>
            <a:off x="5257800" y="5486400"/>
            <a:ext cx="0" cy="609600"/>
          </a:xfrm>
          <a:prstGeom prst="line">
            <a:avLst/>
          </a:prstGeom>
          <a:noFill/>
          <a:ln w="9525">
            <a:solidFill>
              <a:schemeClr val="tx1"/>
            </a:solidFill>
            <a:round/>
            <a:headEnd/>
            <a:tailEnd/>
          </a:ln>
        </p:spPr>
        <p:txBody>
          <a:bodyPr/>
          <a:lstStyle/>
          <a:p>
            <a:endParaRPr lang="en-US"/>
          </a:p>
        </p:txBody>
      </p:sp>
      <p:sp>
        <p:nvSpPr>
          <p:cNvPr id="3460124" name="Line 28"/>
          <p:cNvSpPr>
            <a:spLocks noChangeShapeType="1"/>
          </p:cNvSpPr>
          <p:nvPr/>
        </p:nvSpPr>
        <p:spPr bwMode="auto">
          <a:xfrm flipH="1">
            <a:off x="5105400" y="6096000"/>
            <a:ext cx="152400" cy="228600"/>
          </a:xfrm>
          <a:prstGeom prst="line">
            <a:avLst/>
          </a:prstGeom>
          <a:noFill/>
          <a:ln w="9525">
            <a:solidFill>
              <a:schemeClr val="tx1"/>
            </a:solidFill>
            <a:round/>
            <a:headEnd/>
            <a:tailEnd/>
          </a:ln>
        </p:spPr>
        <p:txBody>
          <a:bodyPr/>
          <a:lstStyle/>
          <a:p>
            <a:endParaRPr lang="en-US"/>
          </a:p>
        </p:txBody>
      </p:sp>
      <p:sp>
        <p:nvSpPr>
          <p:cNvPr id="3460125" name="Line 29"/>
          <p:cNvSpPr>
            <a:spLocks noChangeShapeType="1"/>
          </p:cNvSpPr>
          <p:nvPr/>
        </p:nvSpPr>
        <p:spPr bwMode="auto">
          <a:xfrm>
            <a:off x="5257800" y="6096000"/>
            <a:ext cx="152400" cy="228600"/>
          </a:xfrm>
          <a:prstGeom prst="line">
            <a:avLst/>
          </a:prstGeom>
          <a:noFill/>
          <a:ln w="9525">
            <a:solidFill>
              <a:schemeClr val="tx1"/>
            </a:solidFill>
            <a:round/>
            <a:headEnd/>
            <a:tailEnd/>
          </a:ln>
        </p:spPr>
        <p:txBody>
          <a:bodyPr/>
          <a:lstStyle/>
          <a:p>
            <a:endParaRPr lang="en-US"/>
          </a:p>
        </p:txBody>
      </p:sp>
      <p:sp>
        <p:nvSpPr>
          <p:cNvPr id="3460126" name="Line 30"/>
          <p:cNvSpPr>
            <a:spLocks noChangeShapeType="1"/>
          </p:cNvSpPr>
          <p:nvPr/>
        </p:nvSpPr>
        <p:spPr bwMode="auto">
          <a:xfrm flipH="1">
            <a:off x="5105400" y="5638800"/>
            <a:ext cx="152400" cy="152400"/>
          </a:xfrm>
          <a:prstGeom prst="line">
            <a:avLst/>
          </a:prstGeom>
          <a:noFill/>
          <a:ln w="9525">
            <a:solidFill>
              <a:schemeClr val="tx1"/>
            </a:solidFill>
            <a:round/>
            <a:headEnd/>
            <a:tailEnd/>
          </a:ln>
        </p:spPr>
        <p:txBody>
          <a:bodyPr/>
          <a:lstStyle/>
          <a:p>
            <a:endParaRPr lang="en-US"/>
          </a:p>
        </p:txBody>
      </p:sp>
      <p:sp>
        <p:nvSpPr>
          <p:cNvPr id="3460127" name="Line 31"/>
          <p:cNvSpPr>
            <a:spLocks noChangeShapeType="1"/>
          </p:cNvSpPr>
          <p:nvPr/>
        </p:nvSpPr>
        <p:spPr bwMode="auto">
          <a:xfrm>
            <a:off x="5257800" y="5638800"/>
            <a:ext cx="152400" cy="152400"/>
          </a:xfrm>
          <a:prstGeom prst="line">
            <a:avLst/>
          </a:prstGeom>
          <a:noFill/>
          <a:ln w="9525">
            <a:solidFill>
              <a:schemeClr val="tx1"/>
            </a:solidFill>
            <a:round/>
            <a:headEnd/>
            <a:tailEnd/>
          </a:ln>
        </p:spPr>
        <p:txBody>
          <a:bodyPr/>
          <a:lstStyle/>
          <a:p>
            <a:endParaRPr lang="en-US"/>
          </a:p>
        </p:txBody>
      </p:sp>
      <p:pic>
        <p:nvPicPr>
          <p:cNvPr id="3460128" name="Picture 3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495800" y="4953000"/>
            <a:ext cx="1541463" cy="1600200"/>
          </a:xfrm>
          <a:prstGeom prst="rect">
            <a:avLst/>
          </a:prstGeom>
          <a:noFill/>
          <a:ln w="9525">
            <a:noFill/>
            <a:miter lim="800000"/>
            <a:headEnd/>
            <a:tailEnd/>
          </a:ln>
        </p:spPr>
      </p:pic>
      <p:sp>
        <p:nvSpPr>
          <p:cNvPr id="3460129" name="Line 33"/>
          <p:cNvSpPr>
            <a:spLocks noChangeShapeType="1"/>
          </p:cNvSpPr>
          <p:nvPr/>
        </p:nvSpPr>
        <p:spPr bwMode="auto">
          <a:xfrm>
            <a:off x="3124200" y="1676400"/>
            <a:ext cx="2819400" cy="0"/>
          </a:xfrm>
          <a:prstGeom prst="line">
            <a:avLst/>
          </a:prstGeom>
          <a:noFill/>
          <a:ln w="9525">
            <a:solidFill>
              <a:schemeClr val="tx1"/>
            </a:solidFill>
            <a:round/>
            <a:headEnd/>
            <a:tailEnd type="triangle" w="med" len="med"/>
          </a:ln>
        </p:spPr>
        <p:txBody>
          <a:bodyPr/>
          <a:lstStyle/>
          <a:p>
            <a:endParaRPr lang="en-US"/>
          </a:p>
        </p:txBody>
      </p:sp>
      <p:sp>
        <p:nvSpPr>
          <p:cNvPr id="3460130" name="Line 34"/>
          <p:cNvSpPr>
            <a:spLocks noChangeShapeType="1"/>
          </p:cNvSpPr>
          <p:nvPr/>
        </p:nvSpPr>
        <p:spPr bwMode="auto">
          <a:xfrm flipH="1">
            <a:off x="3048000" y="1676400"/>
            <a:ext cx="2895600" cy="0"/>
          </a:xfrm>
          <a:prstGeom prst="line">
            <a:avLst/>
          </a:prstGeom>
          <a:noFill/>
          <a:ln w="9525">
            <a:solidFill>
              <a:schemeClr val="tx1"/>
            </a:solidFill>
            <a:round/>
            <a:headEnd/>
            <a:tailEnd type="triangle" w="med" len="med"/>
          </a:ln>
        </p:spPr>
        <p:txBody>
          <a:bodyPr/>
          <a:lstStyle/>
          <a:p>
            <a:endParaRPr lang="en-US"/>
          </a:p>
        </p:txBody>
      </p:sp>
      <p:sp>
        <p:nvSpPr>
          <p:cNvPr id="3460131" name="Text Box 35"/>
          <p:cNvSpPr txBox="1">
            <a:spLocks noChangeArrowheads="1"/>
          </p:cNvSpPr>
          <p:nvPr/>
        </p:nvSpPr>
        <p:spPr bwMode="auto">
          <a:xfrm>
            <a:off x="1905000" y="3429000"/>
            <a:ext cx="1371600" cy="579438"/>
          </a:xfrm>
          <a:prstGeom prst="rect">
            <a:avLst/>
          </a:prstGeom>
          <a:noFill/>
          <a:ln w="9525">
            <a:noFill/>
            <a:miter lim="800000"/>
            <a:headEnd/>
            <a:tailEnd/>
          </a:ln>
        </p:spPr>
        <p:txBody>
          <a:bodyPr>
            <a:spAutoFit/>
          </a:bodyPr>
          <a:lstStyle/>
          <a:p>
            <a:pPr>
              <a:spcBef>
                <a:spcPct val="50000"/>
              </a:spcBef>
            </a:pPr>
            <a:r>
              <a:rPr lang="en-US" sz="3200">
                <a:latin typeface="Garamond" pitchFamily="18" charset="0"/>
              </a:rPr>
              <a:t>Will</a:t>
            </a:r>
          </a:p>
        </p:txBody>
      </p:sp>
      <p:sp>
        <p:nvSpPr>
          <p:cNvPr id="3460132" name="Text Box 36"/>
          <p:cNvSpPr txBox="1">
            <a:spLocks noChangeArrowheads="1"/>
          </p:cNvSpPr>
          <p:nvPr/>
        </p:nvSpPr>
        <p:spPr bwMode="auto">
          <a:xfrm>
            <a:off x="6400800" y="3429000"/>
            <a:ext cx="1371600" cy="579438"/>
          </a:xfrm>
          <a:prstGeom prst="rect">
            <a:avLst/>
          </a:prstGeom>
          <a:noFill/>
          <a:ln w="9525">
            <a:noFill/>
            <a:miter lim="800000"/>
            <a:headEnd/>
            <a:tailEnd/>
          </a:ln>
        </p:spPr>
        <p:txBody>
          <a:bodyPr>
            <a:spAutoFit/>
          </a:bodyPr>
          <a:lstStyle/>
          <a:p>
            <a:pPr>
              <a:spcBef>
                <a:spcPct val="50000"/>
              </a:spcBef>
            </a:pPr>
            <a:r>
              <a:rPr lang="en-US" sz="3200">
                <a:latin typeface="Garamond" pitchFamily="18" charset="0"/>
              </a:rPr>
              <a:t>Will</a:t>
            </a:r>
          </a:p>
        </p:txBody>
      </p:sp>
      <p:sp>
        <p:nvSpPr>
          <p:cNvPr id="3460133" name="Text Box 37"/>
          <p:cNvSpPr txBox="1">
            <a:spLocks noChangeArrowheads="1"/>
          </p:cNvSpPr>
          <p:nvPr/>
        </p:nvSpPr>
        <p:spPr bwMode="auto">
          <a:xfrm>
            <a:off x="1905000" y="3429000"/>
            <a:ext cx="1371600" cy="579438"/>
          </a:xfrm>
          <a:prstGeom prst="rect">
            <a:avLst/>
          </a:prstGeom>
          <a:noFill/>
          <a:ln w="9525">
            <a:noFill/>
            <a:miter lim="800000"/>
            <a:headEnd/>
            <a:tailEnd/>
          </a:ln>
        </p:spPr>
        <p:txBody>
          <a:bodyPr>
            <a:spAutoFit/>
          </a:bodyPr>
          <a:lstStyle/>
          <a:p>
            <a:pPr>
              <a:spcBef>
                <a:spcPct val="50000"/>
              </a:spcBef>
            </a:pPr>
            <a:r>
              <a:rPr lang="en-US" sz="3200">
                <a:latin typeface="Garamond" pitchFamily="18" charset="0"/>
              </a:rPr>
              <a:t>Will</a:t>
            </a:r>
          </a:p>
        </p:txBody>
      </p:sp>
      <p:sp>
        <p:nvSpPr>
          <p:cNvPr id="3460134" name="Text Box 38"/>
          <p:cNvSpPr txBox="1">
            <a:spLocks noChangeArrowheads="1"/>
          </p:cNvSpPr>
          <p:nvPr/>
        </p:nvSpPr>
        <p:spPr bwMode="auto">
          <a:xfrm>
            <a:off x="6400800" y="3429000"/>
            <a:ext cx="1371600" cy="579438"/>
          </a:xfrm>
          <a:prstGeom prst="rect">
            <a:avLst/>
          </a:prstGeom>
          <a:noFill/>
          <a:ln w="9525">
            <a:noFill/>
            <a:miter lim="800000"/>
            <a:headEnd/>
            <a:tailEnd/>
          </a:ln>
        </p:spPr>
        <p:txBody>
          <a:bodyPr>
            <a:spAutoFit/>
          </a:bodyPr>
          <a:lstStyle/>
          <a:p>
            <a:pPr>
              <a:spcBef>
                <a:spcPct val="50000"/>
              </a:spcBef>
            </a:pPr>
            <a:r>
              <a:rPr lang="en-US" sz="3200">
                <a:latin typeface="Garamond" pitchFamily="18" charset="0"/>
              </a:rPr>
              <a:t>Will</a:t>
            </a:r>
          </a:p>
        </p:txBody>
      </p:sp>
      <p:sp>
        <p:nvSpPr>
          <p:cNvPr id="3460135" name="Text Box 39"/>
          <p:cNvSpPr txBox="1">
            <a:spLocks noChangeArrowheads="1"/>
          </p:cNvSpPr>
          <p:nvPr/>
        </p:nvSpPr>
        <p:spPr bwMode="auto">
          <a:xfrm>
            <a:off x="1905000" y="3429000"/>
            <a:ext cx="1371600" cy="579438"/>
          </a:xfrm>
          <a:prstGeom prst="rect">
            <a:avLst/>
          </a:prstGeom>
          <a:noFill/>
          <a:ln w="9525">
            <a:noFill/>
            <a:miter lim="800000"/>
            <a:headEnd/>
            <a:tailEnd/>
          </a:ln>
        </p:spPr>
        <p:txBody>
          <a:bodyPr>
            <a:spAutoFit/>
          </a:bodyPr>
          <a:lstStyle/>
          <a:p>
            <a:pPr>
              <a:spcBef>
                <a:spcPct val="50000"/>
              </a:spcBef>
            </a:pPr>
            <a:r>
              <a:rPr lang="en-US" sz="3200">
                <a:latin typeface="Garamond" pitchFamily="18" charset="0"/>
              </a:rPr>
              <a:t>Will</a:t>
            </a:r>
          </a:p>
        </p:txBody>
      </p:sp>
      <p:sp>
        <p:nvSpPr>
          <p:cNvPr id="43"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91711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0100"/>
                                        </p:tgtEl>
                                        <p:attrNameLst>
                                          <p:attrName>style.visibility</p:attrName>
                                        </p:attrNameLst>
                                      </p:cBhvr>
                                      <p:to>
                                        <p:strVal val="visible"/>
                                      </p:to>
                                    </p:set>
                                    <p:anim calcmode="lin" valueType="num">
                                      <p:cBhvr additive="base">
                                        <p:cTn id="7" dur="500" fill="hold"/>
                                        <p:tgtEl>
                                          <p:spTgt spid="3460100"/>
                                        </p:tgtEl>
                                        <p:attrNameLst>
                                          <p:attrName>ppt_x</p:attrName>
                                        </p:attrNameLst>
                                      </p:cBhvr>
                                      <p:tavLst>
                                        <p:tav tm="0">
                                          <p:val>
                                            <p:strVal val="#ppt_x"/>
                                          </p:val>
                                        </p:tav>
                                        <p:tav tm="100000">
                                          <p:val>
                                            <p:strVal val="#ppt_x"/>
                                          </p:val>
                                        </p:tav>
                                      </p:tavLst>
                                    </p:anim>
                                    <p:anim calcmode="lin" valueType="num">
                                      <p:cBhvr additive="base">
                                        <p:cTn id="8" dur="500" fill="hold"/>
                                        <p:tgtEl>
                                          <p:spTgt spid="3460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60101"/>
                                        </p:tgtEl>
                                        <p:attrNameLst>
                                          <p:attrName>style.visibility</p:attrName>
                                        </p:attrNameLst>
                                      </p:cBhvr>
                                      <p:to>
                                        <p:strVal val="visible"/>
                                      </p:to>
                                    </p:set>
                                    <p:anim calcmode="lin" valueType="num">
                                      <p:cBhvr additive="base">
                                        <p:cTn id="11" dur="500" fill="hold"/>
                                        <p:tgtEl>
                                          <p:spTgt spid="3460101"/>
                                        </p:tgtEl>
                                        <p:attrNameLst>
                                          <p:attrName>ppt_x</p:attrName>
                                        </p:attrNameLst>
                                      </p:cBhvr>
                                      <p:tavLst>
                                        <p:tav tm="0">
                                          <p:val>
                                            <p:strVal val="#ppt_x"/>
                                          </p:val>
                                        </p:tav>
                                        <p:tav tm="100000">
                                          <p:val>
                                            <p:strVal val="#ppt_x"/>
                                          </p:val>
                                        </p:tav>
                                      </p:tavLst>
                                    </p:anim>
                                    <p:anim calcmode="lin" valueType="num">
                                      <p:cBhvr additive="base">
                                        <p:cTn id="12" dur="500" fill="hold"/>
                                        <p:tgtEl>
                                          <p:spTgt spid="346010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60102"/>
                                        </p:tgtEl>
                                        <p:attrNameLst>
                                          <p:attrName>style.visibility</p:attrName>
                                        </p:attrNameLst>
                                      </p:cBhvr>
                                      <p:to>
                                        <p:strVal val="visible"/>
                                      </p:to>
                                    </p:set>
                                    <p:anim calcmode="lin" valueType="num">
                                      <p:cBhvr additive="base">
                                        <p:cTn id="15" dur="500" fill="hold"/>
                                        <p:tgtEl>
                                          <p:spTgt spid="3460102"/>
                                        </p:tgtEl>
                                        <p:attrNameLst>
                                          <p:attrName>ppt_x</p:attrName>
                                        </p:attrNameLst>
                                      </p:cBhvr>
                                      <p:tavLst>
                                        <p:tav tm="0">
                                          <p:val>
                                            <p:strVal val="#ppt_x"/>
                                          </p:val>
                                        </p:tav>
                                        <p:tav tm="100000">
                                          <p:val>
                                            <p:strVal val="#ppt_x"/>
                                          </p:val>
                                        </p:tav>
                                      </p:tavLst>
                                    </p:anim>
                                    <p:anim calcmode="lin" valueType="num">
                                      <p:cBhvr additive="base">
                                        <p:cTn id="16" dur="500" fill="hold"/>
                                        <p:tgtEl>
                                          <p:spTgt spid="346010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60103"/>
                                        </p:tgtEl>
                                        <p:attrNameLst>
                                          <p:attrName>style.visibility</p:attrName>
                                        </p:attrNameLst>
                                      </p:cBhvr>
                                      <p:to>
                                        <p:strVal val="visible"/>
                                      </p:to>
                                    </p:set>
                                    <p:anim calcmode="lin" valueType="num">
                                      <p:cBhvr additive="base">
                                        <p:cTn id="19" dur="500" fill="hold"/>
                                        <p:tgtEl>
                                          <p:spTgt spid="3460103"/>
                                        </p:tgtEl>
                                        <p:attrNameLst>
                                          <p:attrName>ppt_x</p:attrName>
                                        </p:attrNameLst>
                                      </p:cBhvr>
                                      <p:tavLst>
                                        <p:tav tm="0">
                                          <p:val>
                                            <p:strVal val="#ppt_x"/>
                                          </p:val>
                                        </p:tav>
                                        <p:tav tm="100000">
                                          <p:val>
                                            <p:strVal val="#ppt_x"/>
                                          </p:val>
                                        </p:tav>
                                      </p:tavLst>
                                    </p:anim>
                                    <p:anim calcmode="lin" valueType="num">
                                      <p:cBhvr additive="base">
                                        <p:cTn id="20" dur="500" fill="hold"/>
                                        <p:tgtEl>
                                          <p:spTgt spid="346010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60104"/>
                                        </p:tgtEl>
                                        <p:attrNameLst>
                                          <p:attrName>style.visibility</p:attrName>
                                        </p:attrNameLst>
                                      </p:cBhvr>
                                      <p:to>
                                        <p:strVal val="visible"/>
                                      </p:to>
                                    </p:set>
                                    <p:anim calcmode="lin" valueType="num">
                                      <p:cBhvr additive="base">
                                        <p:cTn id="23" dur="500" fill="hold"/>
                                        <p:tgtEl>
                                          <p:spTgt spid="3460104"/>
                                        </p:tgtEl>
                                        <p:attrNameLst>
                                          <p:attrName>ppt_x</p:attrName>
                                        </p:attrNameLst>
                                      </p:cBhvr>
                                      <p:tavLst>
                                        <p:tav tm="0">
                                          <p:val>
                                            <p:strVal val="#ppt_x"/>
                                          </p:val>
                                        </p:tav>
                                        <p:tav tm="100000">
                                          <p:val>
                                            <p:strVal val="#ppt_x"/>
                                          </p:val>
                                        </p:tav>
                                      </p:tavLst>
                                    </p:anim>
                                    <p:anim calcmode="lin" valueType="num">
                                      <p:cBhvr additive="base">
                                        <p:cTn id="24" dur="500" fill="hold"/>
                                        <p:tgtEl>
                                          <p:spTgt spid="346010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60105"/>
                                        </p:tgtEl>
                                        <p:attrNameLst>
                                          <p:attrName>style.visibility</p:attrName>
                                        </p:attrNameLst>
                                      </p:cBhvr>
                                      <p:to>
                                        <p:strVal val="visible"/>
                                      </p:to>
                                    </p:set>
                                    <p:anim calcmode="lin" valueType="num">
                                      <p:cBhvr additive="base">
                                        <p:cTn id="27" dur="500" fill="hold"/>
                                        <p:tgtEl>
                                          <p:spTgt spid="3460105"/>
                                        </p:tgtEl>
                                        <p:attrNameLst>
                                          <p:attrName>ppt_x</p:attrName>
                                        </p:attrNameLst>
                                      </p:cBhvr>
                                      <p:tavLst>
                                        <p:tav tm="0">
                                          <p:val>
                                            <p:strVal val="#ppt_x"/>
                                          </p:val>
                                        </p:tav>
                                        <p:tav tm="100000">
                                          <p:val>
                                            <p:strVal val="#ppt_x"/>
                                          </p:val>
                                        </p:tav>
                                      </p:tavLst>
                                    </p:anim>
                                    <p:anim calcmode="lin" valueType="num">
                                      <p:cBhvr additive="base">
                                        <p:cTn id="28" dur="500" fill="hold"/>
                                        <p:tgtEl>
                                          <p:spTgt spid="346010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60106"/>
                                        </p:tgtEl>
                                        <p:attrNameLst>
                                          <p:attrName>style.visibility</p:attrName>
                                        </p:attrNameLst>
                                      </p:cBhvr>
                                      <p:to>
                                        <p:strVal val="visible"/>
                                      </p:to>
                                    </p:set>
                                    <p:anim calcmode="lin" valueType="num">
                                      <p:cBhvr additive="base">
                                        <p:cTn id="31" dur="500" fill="hold"/>
                                        <p:tgtEl>
                                          <p:spTgt spid="3460106"/>
                                        </p:tgtEl>
                                        <p:attrNameLst>
                                          <p:attrName>ppt_x</p:attrName>
                                        </p:attrNameLst>
                                      </p:cBhvr>
                                      <p:tavLst>
                                        <p:tav tm="0">
                                          <p:val>
                                            <p:strVal val="#ppt_x"/>
                                          </p:val>
                                        </p:tav>
                                        <p:tav tm="100000">
                                          <p:val>
                                            <p:strVal val="#ppt_x"/>
                                          </p:val>
                                        </p:tav>
                                      </p:tavLst>
                                    </p:anim>
                                    <p:anim calcmode="lin" valueType="num">
                                      <p:cBhvr additive="base">
                                        <p:cTn id="32" dur="500" fill="hold"/>
                                        <p:tgtEl>
                                          <p:spTgt spid="346010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460107"/>
                                        </p:tgtEl>
                                        <p:attrNameLst>
                                          <p:attrName>style.visibility</p:attrName>
                                        </p:attrNameLst>
                                      </p:cBhvr>
                                      <p:to>
                                        <p:strVal val="visible"/>
                                      </p:to>
                                    </p:set>
                                    <p:anim calcmode="lin" valueType="num">
                                      <p:cBhvr additive="base">
                                        <p:cTn id="35" dur="500" fill="hold"/>
                                        <p:tgtEl>
                                          <p:spTgt spid="3460107"/>
                                        </p:tgtEl>
                                        <p:attrNameLst>
                                          <p:attrName>ppt_x</p:attrName>
                                        </p:attrNameLst>
                                      </p:cBhvr>
                                      <p:tavLst>
                                        <p:tav tm="0">
                                          <p:val>
                                            <p:strVal val="#ppt_x"/>
                                          </p:val>
                                        </p:tav>
                                        <p:tav tm="100000">
                                          <p:val>
                                            <p:strVal val="#ppt_x"/>
                                          </p:val>
                                        </p:tav>
                                      </p:tavLst>
                                    </p:anim>
                                    <p:anim calcmode="lin" valueType="num">
                                      <p:cBhvr additive="base">
                                        <p:cTn id="36" dur="500" fill="hold"/>
                                        <p:tgtEl>
                                          <p:spTgt spid="346010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60108"/>
                                        </p:tgtEl>
                                        <p:attrNameLst>
                                          <p:attrName>style.visibility</p:attrName>
                                        </p:attrNameLst>
                                      </p:cBhvr>
                                      <p:to>
                                        <p:strVal val="visible"/>
                                      </p:to>
                                    </p:set>
                                    <p:anim calcmode="lin" valueType="num">
                                      <p:cBhvr additive="base">
                                        <p:cTn id="39" dur="500" fill="hold"/>
                                        <p:tgtEl>
                                          <p:spTgt spid="3460108"/>
                                        </p:tgtEl>
                                        <p:attrNameLst>
                                          <p:attrName>ppt_x</p:attrName>
                                        </p:attrNameLst>
                                      </p:cBhvr>
                                      <p:tavLst>
                                        <p:tav tm="0">
                                          <p:val>
                                            <p:strVal val="#ppt_x"/>
                                          </p:val>
                                        </p:tav>
                                        <p:tav tm="100000">
                                          <p:val>
                                            <p:strVal val="#ppt_x"/>
                                          </p:val>
                                        </p:tav>
                                      </p:tavLst>
                                    </p:anim>
                                    <p:anim calcmode="lin" valueType="num">
                                      <p:cBhvr additive="base">
                                        <p:cTn id="40" dur="500" fill="hold"/>
                                        <p:tgtEl>
                                          <p:spTgt spid="346010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460109"/>
                                        </p:tgtEl>
                                        <p:attrNameLst>
                                          <p:attrName>style.visibility</p:attrName>
                                        </p:attrNameLst>
                                      </p:cBhvr>
                                      <p:to>
                                        <p:strVal val="visible"/>
                                      </p:to>
                                    </p:set>
                                    <p:anim calcmode="lin" valueType="num">
                                      <p:cBhvr additive="base">
                                        <p:cTn id="43" dur="500" fill="hold"/>
                                        <p:tgtEl>
                                          <p:spTgt spid="3460109"/>
                                        </p:tgtEl>
                                        <p:attrNameLst>
                                          <p:attrName>ppt_x</p:attrName>
                                        </p:attrNameLst>
                                      </p:cBhvr>
                                      <p:tavLst>
                                        <p:tav tm="0">
                                          <p:val>
                                            <p:strVal val="#ppt_x"/>
                                          </p:val>
                                        </p:tav>
                                        <p:tav tm="100000">
                                          <p:val>
                                            <p:strVal val="#ppt_x"/>
                                          </p:val>
                                        </p:tav>
                                      </p:tavLst>
                                    </p:anim>
                                    <p:anim calcmode="lin" valueType="num">
                                      <p:cBhvr additive="base">
                                        <p:cTn id="44" dur="500" fill="hold"/>
                                        <p:tgtEl>
                                          <p:spTgt spid="346010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460110"/>
                                        </p:tgtEl>
                                        <p:attrNameLst>
                                          <p:attrName>style.visibility</p:attrName>
                                        </p:attrNameLst>
                                      </p:cBhvr>
                                      <p:to>
                                        <p:strVal val="visible"/>
                                      </p:to>
                                    </p:set>
                                    <p:anim calcmode="lin" valueType="num">
                                      <p:cBhvr additive="base">
                                        <p:cTn id="47" dur="500" fill="hold"/>
                                        <p:tgtEl>
                                          <p:spTgt spid="3460110"/>
                                        </p:tgtEl>
                                        <p:attrNameLst>
                                          <p:attrName>ppt_x</p:attrName>
                                        </p:attrNameLst>
                                      </p:cBhvr>
                                      <p:tavLst>
                                        <p:tav tm="0">
                                          <p:val>
                                            <p:strVal val="#ppt_x"/>
                                          </p:val>
                                        </p:tav>
                                        <p:tav tm="100000">
                                          <p:val>
                                            <p:strVal val="#ppt_x"/>
                                          </p:val>
                                        </p:tav>
                                      </p:tavLst>
                                    </p:anim>
                                    <p:anim calcmode="lin" valueType="num">
                                      <p:cBhvr additive="base">
                                        <p:cTn id="48" dur="500" fill="hold"/>
                                        <p:tgtEl>
                                          <p:spTgt spid="34601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60111"/>
                                        </p:tgtEl>
                                        <p:attrNameLst>
                                          <p:attrName>style.visibility</p:attrName>
                                        </p:attrNameLst>
                                      </p:cBhvr>
                                      <p:to>
                                        <p:strVal val="visible"/>
                                      </p:to>
                                    </p:set>
                                    <p:anim calcmode="lin" valueType="num">
                                      <p:cBhvr additive="base">
                                        <p:cTn id="51" dur="500" fill="hold"/>
                                        <p:tgtEl>
                                          <p:spTgt spid="3460111"/>
                                        </p:tgtEl>
                                        <p:attrNameLst>
                                          <p:attrName>ppt_x</p:attrName>
                                        </p:attrNameLst>
                                      </p:cBhvr>
                                      <p:tavLst>
                                        <p:tav tm="0">
                                          <p:val>
                                            <p:strVal val="#ppt_x"/>
                                          </p:val>
                                        </p:tav>
                                        <p:tav tm="100000">
                                          <p:val>
                                            <p:strVal val="#ppt_x"/>
                                          </p:val>
                                        </p:tav>
                                      </p:tavLst>
                                    </p:anim>
                                    <p:anim calcmode="lin" valueType="num">
                                      <p:cBhvr additive="base">
                                        <p:cTn id="52" dur="500" fill="hold"/>
                                        <p:tgtEl>
                                          <p:spTgt spid="34601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460112"/>
                                        </p:tgtEl>
                                        <p:attrNameLst>
                                          <p:attrName>style.visibility</p:attrName>
                                        </p:attrNameLst>
                                      </p:cBhvr>
                                      <p:to>
                                        <p:strVal val="visible"/>
                                      </p:to>
                                    </p:set>
                                    <p:anim calcmode="lin" valueType="num">
                                      <p:cBhvr additive="base">
                                        <p:cTn id="55" dur="500" fill="hold"/>
                                        <p:tgtEl>
                                          <p:spTgt spid="3460112"/>
                                        </p:tgtEl>
                                        <p:attrNameLst>
                                          <p:attrName>ppt_x</p:attrName>
                                        </p:attrNameLst>
                                      </p:cBhvr>
                                      <p:tavLst>
                                        <p:tav tm="0">
                                          <p:val>
                                            <p:strVal val="#ppt_x"/>
                                          </p:val>
                                        </p:tav>
                                        <p:tav tm="100000">
                                          <p:val>
                                            <p:strVal val="#ppt_x"/>
                                          </p:val>
                                        </p:tav>
                                      </p:tavLst>
                                    </p:anim>
                                    <p:anim calcmode="lin" valueType="num">
                                      <p:cBhvr additive="base">
                                        <p:cTn id="56" dur="500" fill="hold"/>
                                        <p:tgtEl>
                                          <p:spTgt spid="34601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60113"/>
                                        </p:tgtEl>
                                        <p:attrNameLst>
                                          <p:attrName>style.visibility</p:attrName>
                                        </p:attrNameLst>
                                      </p:cBhvr>
                                      <p:to>
                                        <p:strVal val="visible"/>
                                      </p:to>
                                    </p:set>
                                    <p:anim calcmode="lin" valueType="num">
                                      <p:cBhvr additive="base">
                                        <p:cTn id="59" dur="500" fill="hold"/>
                                        <p:tgtEl>
                                          <p:spTgt spid="3460113"/>
                                        </p:tgtEl>
                                        <p:attrNameLst>
                                          <p:attrName>ppt_x</p:attrName>
                                        </p:attrNameLst>
                                      </p:cBhvr>
                                      <p:tavLst>
                                        <p:tav tm="0">
                                          <p:val>
                                            <p:strVal val="#ppt_x"/>
                                          </p:val>
                                        </p:tav>
                                        <p:tav tm="100000">
                                          <p:val>
                                            <p:strVal val="#ppt_x"/>
                                          </p:val>
                                        </p:tav>
                                      </p:tavLst>
                                    </p:anim>
                                    <p:anim calcmode="lin" valueType="num">
                                      <p:cBhvr additive="base">
                                        <p:cTn id="60" dur="500" fill="hold"/>
                                        <p:tgtEl>
                                          <p:spTgt spid="34601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460129"/>
                                        </p:tgtEl>
                                        <p:attrNameLst>
                                          <p:attrName>style.visibility</p:attrName>
                                        </p:attrNameLst>
                                      </p:cBhvr>
                                      <p:to>
                                        <p:strVal val="visible"/>
                                      </p:to>
                                    </p:set>
                                    <p:anim calcmode="lin" valueType="num">
                                      <p:cBhvr additive="base">
                                        <p:cTn id="63" dur="500" fill="hold"/>
                                        <p:tgtEl>
                                          <p:spTgt spid="3460129"/>
                                        </p:tgtEl>
                                        <p:attrNameLst>
                                          <p:attrName>ppt_x</p:attrName>
                                        </p:attrNameLst>
                                      </p:cBhvr>
                                      <p:tavLst>
                                        <p:tav tm="0">
                                          <p:val>
                                            <p:strVal val="#ppt_x"/>
                                          </p:val>
                                        </p:tav>
                                        <p:tav tm="100000">
                                          <p:val>
                                            <p:strVal val="#ppt_x"/>
                                          </p:val>
                                        </p:tav>
                                      </p:tavLst>
                                    </p:anim>
                                    <p:anim calcmode="lin" valueType="num">
                                      <p:cBhvr additive="base">
                                        <p:cTn id="64" dur="500" fill="hold"/>
                                        <p:tgtEl>
                                          <p:spTgt spid="34601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60130"/>
                                        </p:tgtEl>
                                        <p:attrNameLst>
                                          <p:attrName>style.visibility</p:attrName>
                                        </p:attrNameLst>
                                      </p:cBhvr>
                                      <p:to>
                                        <p:strVal val="visible"/>
                                      </p:to>
                                    </p:set>
                                    <p:anim calcmode="lin" valueType="num">
                                      <p:cBhvr additive="base">
                                        <p:cTn id="67" dur="500" fill="hold"/>
                                        <p:tgtEl>
                                          <p:spTgt spid="3460130"/>
                                        </p:tgtEl>
                                        <p:attrNameLst>
                                          <p:attrName>ppt_x</p:attrName>
                                        </p:attrNameLst>
                                      </p:cBhvr>
                                      <p:tavLst>
                                        <p:tav tm="0">
                                          <p:val>
                                            <p:strVal val="#ppt_x"/>
                                          </p:val>
                                        </p:tav>
                                        <p:tav tm="100000">
                                          <p:val>
                                            <p:strVal val="#ppt_x"/>
                                          </p:val>
                                        </p:tav>
                                      </p:tavLst>
                                    </p:anim>
                                    <p:anim calcmode="lin" valueType="num">
                                      <p:cBhvr additive="base">
                                        <p:cTn id="68" dur="500" fill="hold"/>
                                        <p:tgtEl>
                                          <p:spTgt spid="346013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460131"/>
                                        </p:tgtEl>
                                        <p:attrNameLst>
                                          <p:attrName>style.visibility</p:attrName>
                                        </p:attrNameLst>
                                      </p:cBhvr>
                                      <p:to>
                                        <p:strVal val="visible"/>
                                      </p:to>
                                    </p:set>
                                    <p:anim calcmode="lin" valueType="num">
                                      <p:cBhvr additive="base">
                                        <p:cTn id="71" dur="500" fill="hold"/>
                                        <p:tgtEl>
                                          <p:spTgt spid="3460131"/>
                                        </p:tgtEl>
                                        <p:attrNameLst>
                                          <p:attrName>ppt_x</p:attrName>
                                        </p:attrNameLst>
                                      </p:cBhvr>
                                      <p:tavLst>
                                        <p:tav tm="0">
                                          <p:val>
                                            <p:strVal val="#ppt_x"/>
                                          </p:val>
                                        </p:tav>
                                        <p:tav tm="100000">
                                          <p:val>
                                            <p:strVal val="#ppt_x"/>
                                          </p:val>
                                        </p:tav>
                                      </p:tavLst>
                                    </p:anim>
                                    <p:anim calcmode="lin" valueType="num">
                                      <p:cBhvr additive="base">
                                        <p:cTn id="72" dur="500" fill="hold"/>
                                        <p:tgtEl>
                                          <p:spTgt spid="34601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460132"/>
                                        </p:tgtEl>
                                        <p:attrNameLst>
                                          <p:attrName>style.visibility</p:attrName>
                                        </p:attrNameLst>
                                      </p:cBhvr>
                                      <p:to>
                                        <p:strVal val="visible"/>
                                      </p:to>
                                    </p:set>
                                    <p:anim calcmode="lin" valueType="num">
                                      <p:cBhvr additive="base">
                                        <p:cTn id="75" dur="500" fill="hold"/>
                                        <p:tgtEl>
                                          <p:spTgt spid="3460132"/>
                                        </p:tgtEl>
                                        <p:attrNameLst>
                                          <p:attrName>ppt_x</p:attrName>
                                        </p:attrNameLst>
                                      </p:cBhvr>
                                      <p:tavLst>
                                        <p:tav tm="0">
                                          <p:val>
                                            <p:strVal val="#ppt_x"/>
                                          </p:val>
                                        </p:tav>
                                        <p:tav tm="100000">
                                          <p:val>
                                            <p:strVal val="#ppt_x"/>
                                          </p:val>
                                        </p:tav>
                                      </p:tavLst>
                                    </p:anim>
                                    <p:anim calcmode="lin" valueType="num">
                                      <p:cBhvr additive="base">
                                        <p:cTn id="76" dur="500" fill="hold"/>
                                        <p:tgtEl>
                                          <p:spTgt spid="346013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460133"/>
                                        </p:tgtEl>
                                        <p:attrNameLst>
                                          <p:attrName>style.visibility</p:attrName>
                                        </p:attrNameLst>
                                      </p:cBhvr>
                                      <p:to>
                                        <p:strVal val="visible"/>
                                      </p:to>
                                    </p:set>
                                    <p:anim calcmode="lin" valueType="num">
                                      <p:cBhvr additive="base">
                                        <p:cTn id="79" dur="500" fill="hold"/>
                                        <p:tgtEl>
                                          <p:spTgt spid="3460133"/>
                                        </p:tgtEl>
                                        <p:attrNameLst>
                                          <p:attrName>ppt_x</p:attrName>
                                        </p:attrNameLst>
                                      </p:cBhvr>
                                      <p:tavLst>
                                        <p:tav tm="0">
                                          <p:val>
                                            <p:strVal val="#ppt_x"/>
                                          </p:val>
                                        </p:tav>
                                        <p:tav tm="100000">
                                          <p:val>
                                            <p:strVal val="#ppt_x"/>
                                          </p:val>
                                        </p:tav>
                                      </p:tavLst>
                                    </p:anim>
                                    <p:anim calcmode="lin" valueType="num">
                                      <p:cBhvr additive="base">
                                        <p:cTn id="80" dur="500" fill="hold"/>
                                        <p:tgtEl>
                                          <p:spTgt spid="346013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460134"/>
                                        </p:tgtEl>
                                        <p:attrNameLst>
                                          <p:attrName>style.visibility</p:attrName>
                                        </p:attrNameLst>
                                      </p:cBhvr>
                                      <p:to>
                                        <p:strVal val="visible"/>
                                      </p:to>
                                    </p:set>
                                    <p:anim calcmode="lin" valueType="num">
                                      <p:cBhvr additive="base">
                                        <p:cTn id="83" dur="500" fill="hold"/>
                                        <p:tgtEl>
                                          <p:spTgt spid="3460134"/>
                                        </p:tgtEl>
                                        <p:attrNameLst>
                                          <p:attrName>ppt_x</p:attrName>
                                        </p:attrNameLst>
                                      </p:cBhvr>
                                      <p:tavLst>
                                        <p:tav tm="0">
                                          <p:val>
                                            <p:strVal val="#ppt_x"/>
                                          </p:val>
                                        </p:tav>
                                        <p:tav tm="100000">
                                          <p:val>
                                            <p:strVal val="#ppt_x"/>
                                          </p:val>
                                        </p:tav>
                                      </p:tavLst>
                                    </p:anim>
                                    <p:anim calcmode="lin" valueType="num">
                                      <p:cBhvr additive="base">
                                        <p:cTn id="84" dur="500" fill="hold"/>
                                        <p:tgtEl>
                                          <p:spTgt spid="346013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460135"/>
                                        </p:tgtEl>
                                        <p:attrNameLst>
                                          <p:attrName>style.visibility</p:attrName>
                                        </p:attrNameLst>
                                      </p:cBhvr>
                                      <p:to>
                                        <p:strVal val="visible"/>
                                      </p:to>
                                    </p:set>
                                    <p:anim calcmode="lin" valueType="num">
                                      <p:cBhvr additive="base">
                                        <p:cTn id="87" dur="500" fill="hold"/>
                                        <p:tgtEl>
                                          <p:spTgt spid="3460135"/>
                                        </p:tgtEl>
                                        <p:attrNameLst>
                                          <p:attrName>ppt_x</p:attrName>
                                        </p:attrNameLst>
                                      </p:cBhvr>
                                      <p:tavLst>
                                        <p:tav tm="0">
                                          <p:val>
                                            <p:strVal val="#ppt_x"/>
                                          </p:val>
                                        </p:tav>
                                        <p:tav tm="100000">
                                          <p:val>
                                            <p:strVal val="#ppt_x"/>
                                          </p:val>
                                        </p:tav>
                                      </p:tavLst>
                                    </p:anim>
                                    <p:anim calcmode="lin" valueType="num">
                                      <p:cBhvr additive="base">
                                        <p:cTn id="88" dur="500" fill="hold"/>
                                        <p:tgtEl>
                                          <p:spTgt spid="346013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460098"/>
                                        </p:tgtEl>
                                        <p:attrNameLst>
                                          <p:attrName>style.visibility</p:attrName>
                                        </p:attrNameLst>
                                      </p:cBhvr>
                                      <p:to>
                                        <p:strVal val="visible"/>
                                      </p:to>
                                    </p:set>
                                    <p:anim calcmode="lin" valueType="num">
                                      <p:cBhvr additive="base">
                                        <p:cTn id="93" dur="500" fill="hold"/>
                                        <p:tgtEl>
                                          <p:spTgt spid="3460098"/>
                                        </p:tgtEl>
                                        <p:attrNameLst>
                                          <p:attrName>ppt_x</p:attrName>
                                        </p:attrNameLst>
                                      </p:cBhvr>
                                      <p:tavLst>
                                        <p:tav tm="0">
                                          <p:val>
                                            <p:strVal val="#ppt_x"/>
                                          </p:val>
                                        </p:tav>
                                        <p:tav tm="100000">
                                          <p:val>
                                            <p:strVal val="#ppt_x"/>
                                          </p:val>
                                        </p:tav>
                                      </p:tavLst>
                                    </p:anim>
                                    <p:anim calcmode="lin" valueType="num">
                                      <p:cBhvr additive="base">
                                        <p:cTn id="94" dur="500" fill="hold"/>
                                        <p:tgtEl>
                                          <p:spTgt spid="346009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460099"/>
                                        </p:tgtEl>
                                        <p:attrNameLst>
                                          <p:attrName>style.visibility</p:attrName>
                                        </p:attrNameLst>
                                      </p:cBhvr>
                                      <p:to>
                                        <p:strVal val="visible"/>
                                      </p:to>
                                    </p:set>
                                    <p:anim calcmode="lin" valueType="num">
                                      <p:cBhvr additive="base">
                                        <p:cTn id="97" dur="500" fill="hold"/>
                                        <p:tgtEl>
                                          <p:spTgt spid="3460099"/>
                                        </p:tgtEl>
                                        <p:attrNameLst>
                                          <p:attrName>ppt_x</p:attrName>
                                        </p:attrNameLst>
                                      </p:cBhvr>
                                      <p:tavLst>
                                        <p:tav tm="0">
                                          <p:val>
                                            <p:strVal val="#ppt_x"/>
                                          </p:val>
                                        </p:tav>
                                        <p:tav tm="100000">
                                          <p:val>
                                            <p:strVal val="#ppt_x"/>
                                          </p:val>
                                        </p:tav>
                                      </p:tavLst>
                                    </p:anim>
                                    <p:anim calcmode="lin" valueType="num">
                                      <p:cBhvr additive="base">
                                        <p:cTn id="98" dur="500" fill="hold"/>
                                        <p:tgtEl>
                                          <p:spTgt spid="3460099"/>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460114"/>
                                        </p:tgtEl>
                                        <p:attrNameLst>
                                          <p:attrName>style.visibility</p:attrName>
                                        </p:attrNameLst>
                                      </p:cBhvr>
                                      <p:to>
                                        <p:strVal val="visible"/>
                                      </p:to>
                                    </p:set>
                                    <p:anim calcmode="lin" valueType="num">
                                      <p:cBhvr additive="base">
                                        <p:cTn id="101" dur="500" fill="hold"/>
                                        <p:tgtEl>
                                          <p:spTgt spid="3460114"/>
                                        </p:tgtEl>
                                        <p:attrNameLst>
                                          <p:attrName>ppt_x</p:attrName>
                                        </p:attrNameLst>
                                      </p:cBhvr>
                                      <p:tavLst>
                                        <p:tav tm="0">
                                          <p:val>
                                            <p:strVal val="#ppt_x"/>
                                          </p:val>
                                        </p:tav>
                                        <p:tav tm="100000">
                                          <p:val>
                                            <p:strVal val="#ppt_x"/>
                                          </p:val>
                                        </p:tav>
                                      </p:tavLst>
                                    </p:anim>
                                    <p:anim calcmode="lin" valueType="num">
                                      <p:cBhvr additive="base">
                                        <p:cTn id="102" dur="500" fill="hold"/>
                                        <p:tgtEl>
                                          <p:spTgt spid="346011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460115"/>
                                        </p:tgtEl>
                                        <p:attrNameLst>
                                          <p:attrName>style.visibility</p:attrName>
                                        </p:attrNameLst>
                                      </p:cBhvr>
                                      <p:to>
                                        <p:strVal val="visible"/>
                                      </p:to>
                                    </p:set>
                                    <p:anim calcmode="lin" valueType="num">
                                      <p:cBhvr additive="base">
                                        <p:cTn id="105" dur="500" fill="hold"/>
                                        <p:tgtEl>
                                          <p:spTgt spid="3460115"/>
                                        </p:tgtEl>
                                        <p:attrNameLst>
                                          <p:attrName>ppt_x</p:attrName>
                                        </p:attrNameLst>
                                      </p:cBhvr>
                                      <p:tavLst>
                                        <p:tav tm="0">
                                          <p:val>
                                            <p:strVal val="#ppt_x"/>
                                          </p:val>
                                        </p:tav>
                                        <p:tav tm="100000">
                                          <p:val>
                                            <p:strVal val="#ppt_x"/>
                                          </p:val>
                                        </p:tav>
                                      </p:tavLst>
                                    </p:anim>
                                    <p:anim calcmode="lin" valueType="num">
                                      <p:cBhvr additive="base">
                                        <p:cTn id="106" dur="500" fill="hold"/>
                                        <p:tgtEl>
                                          <p:spTgt spid="346011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460116"/>
                                        </p:tgtEl>
                                        <p:attrNameLst>
                                          <p:attrName>style.visibility</p:attrName>
                                        </p:attrNameLst>
                                      </p:cBhvr>
                                      <p:to>
                                        <p:strVal val="visible"/>
                                      </p:to>
                                    </p:set>
                                    <p:anim calcmode="lin" valueType="num">
                                      <p:cBhvr additive="base">
                                        <p:cTn id="109" dur="500" fill="hold"/>
                                        <p:tgtEl>
                                          <p:spTgt spid="3460116"/>
                                        </p:tgtEl>
                                        <p:attrNameLst>
                                          <p:attrName>ppt_x</p:attrName>
                                        </p:attrNameLst>
                                      </p:cBhvr>
                                      <p:tavLst>
                                        <p:tav tm="0">
                                          <p:val>
                                            <p:strVal val="#ppt_x"/>
                                          </p:val>
                                        </p:tav>
                                        <p:tav tm="100000">
                                          <p:val>
                                            <p:strVal val="#ppt_x"/>
                                          </p:val>
                                        </p:tav>
                                      </p:tavLst>
                                    </p:anim>
                                    <p:anim calcmode="lin" valueType="num">
                                      <p:cBhvr additive="base">
                                        <p:cTn id="110" dur="500" fill="hold"/>
                                        <p:tgtEl>
                                          <p:spTgt spid="346011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460117"/>
                                        </p:tgtEl>
                                        <p:attrNameLst>
                                          <p:attrName>style.visibility</p:attrName>
                                        </p:attrNameLst>
                                      </p:cBhvr>
                                      <p:to>
                                        <p:strVal val="visible"/>
                                      </p:to>
                                    </p:set>
                                    <p:anim calcmode="lin" valueType="num">
                                      <p:cBhvr additive="base">
                                        <p:cTn id="113" dur="500" fill="hold"/>
                                        <p:tgtEl>
                                          <p:spTgt spid="3460117"/>
                                        </p:tgtEl>
                                        <p:attrNameLst>
                                          <p:attrName>ppt_x</p:attrName>
                                        </p:attrNameLst>
                                      </p:cBhvr>
                                      <p:tavLst>
                                        <p:tav tm="0">
                                          <p:val>
                                            <p:strVal val="#ppt_x"/>
                                          </p:val>
                                        </p:tav>
                                        <p:tav tm="100000">
                                          <p:val>
                                            <p:strVal val="#ppt_x"/>
                                          </p:val>
                                        </p:tav>
                                      </p:tavLst>
                                    </p:anim>
                                    <p:anim calcmode="lin" valueType="num">
                                      <p:cBhvr additive="base">
                                        <p:cTn id="114" dur="500" fill="hold"/>
                                        <p:tgtEl>
                                          <p:spTgt spid="3460117"/>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460118"/>
                                        </p:tgtEl>
                                        <p:attrNameLst>
                                          <p:attrName>style.visibility</p:attrName>
                                        </p:attrNameLst>
                                      </p:cBhvr>
                                      <p:to>
                                        <p:strVal val="visible"/>
                                      </p:to>
                                    </p:set>
                                    <p:anim calcmode="lin" valueType="num">
                                      <p:cBhvr additive="base">
                                        <p:cTn id="117" dur="500" fill="hold"/>
                                        <p:tgtEl>
                                          <p:spTgt spid="3460118"/>
                                        </p:tgtEl>
                                        <p:attrNameLst>
                                          <p:attrName>ppt_x</p:attrName>
                                        </p:attrNameLst>
                                      </p:cBhvr>
                                      <p:tavLst>
                                        <p:tav tm="0">
                                          <p:val>
                                            <p:strVal val="#ppt_x"/>
                                          </p:val>
                                        </p:tav>
                                        <p:tav tm="100000">
                                          <p:val>
                                            <p:strVal val="#ppt_x"/>
                                          </p:val>
                                        </p:tav>
                                      </p:tavLst>
                                    </p:anim>
                                    <p:anim calcmode="lin" valueType="num">
                                      <p:cBhvr additive="base">
                                        <p:cTn id="118" dur="500" fill="hold"/>
                                        <p:tgtEl>
                                          <p:spTgt spid="3460118"/>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460119"/>
                                        </p:tgtEl>
                                        <p:attrNameLst>
                                          <p:attrName>style.visibility</p:attrName>
                                        </p:attrNameLst>
                                      </p:cBhvr>
                                      <p:to>
                                        <p:strVal val="visible"/>
                                      </p:to>
                                    </p:set>
                                    <p:anim calcmode="lin" valueType="num">
                                      <p:cBhvr additive="base">
                                        <p:cTn id="121" dur="500" fill="hold"/>
                                        <p:tgtEl>
                                          <p:spTgt spid="3460119"/>
                                        </p:tgtEl>
                                        <p:attrNameLst>
                                          <p:attrName>ppt_x</p:attrName>
                                        </p:attrNameLst>
                                      </p:cBhvr>
                                      <p:tavLst>
                                        <p:tav tm="0">
                                          <p:val>
                                            <p:strVal val="#ppt_x"/>
                                          </p:val>
                                        </p:tav>
                                        <p:tav tm="100000">
                                          <p:val>
                                            <p:strVal val="#ppt_x"/>
                                          </p:val>
                                        </p:tav>
                                      </p:tavLst>
                                    </p:anim>
                                    <p:anim calcmode="lin" valueType="num">
                                      <p:cBhvr additive="base">
                                        <p:cTn id="122" dur="500" fill="hold"/>
                                        <p:tgtEl>
                                          <p:spTgt spid="346011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460120"/>
                                        </p:tgtEl>
                                        <p:attrNameLst>
                                          <p:attrName>style.visibility</p:attrName>
                                        </p:attrNameLst>
                                      </p:cBhvr>
                                      <p:to>
                                        <p:strVal val="visible"/>
                                      </p:to>
                                    </p:set>
                                    <p:anim calcmode="lin" valueType="num">
                                      <p:cBhvr additive="base">
                                        <p:cTn id="125" dur="500" fill="hold"/>
                                        <p:tgtEl>
                                          <p:spTgt spid="3460120"/>
                                        </p:tgtEl>
                                        <p:attrNameLst>
                                          <p:attrName>ppt_x</p:attrName>
                                        </p:attrNameLst>
                                      </p:cBhvr>
                                      <p:tavLst>
                                        <p:tav tm="0">
                                          <p:val>
                                            <p:strVal val="#ppt_x"/>
                                          </p:val>
                                        </p:tav>
                                        <p:tav tm="100000">
                                          <p:val>
                                            <p:strVal val="#ppt_x"/>
                                          </p:val>
                                        </p:tav>
                                      </p:tavLst>
                                    </p:anim>
                                    <p:anim calcmode="lin" valueType="num">
                                      <p:cBhvr additive="base">
                                        <p:cTn id="126" dur="500" fill="hold"/>
                                        <p:tgtEl>
                                          <p:spTgt spid="3460120"/>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460121"/>
                                        </p:tgtEl>
                                        <p:attrNameLst>
                                          <p:attrName>style.visibility</p:attrName>
                                        </p:attrNameLst>
                                      </p:cBhvr>
                                      <p:to>
                                        <p:strVal val="visible"/>
                                      </p:to>
                                    </p:set>
                                    <p:anim calcmode="lin" valueType="num">
                                      <p:cBhvr additive="base">
                                        <p:cTn id="129" dur="500" fill="hold"/>
                                        <p:tgtEl>
                                          <p:spTgt spid="3460121"/>
                                        </p:tgtEl>
                                        <p:attrNameLst>
                                          <p:attrName>ppt_x</p:attrName>
                                        </p:attrNameLst>
                                      </p:cBhvr>
                                      <p:tavLst>
                                        <p:tav tm="0">
                                          <p:val>
                                            <p:strVal val="#ppt_x"/>
                                          </p:val>
                                        </p:tav>
                                        <p:tav tm="100000">
                                          <p:val>
                                            <p:strVal val="#ppt_x"/>
                                          </p:val>
                                        </p:tav>
                                      </p:tavLst>
                                    </p:anim>
                                    <p:anim calcmode="lin" valueType="num">
                                      <p:cBhvr additive="base">
                                        <p:cTn id="130" dur="500" fill="hold"/>
                                        <p:tgtEl>
                                          <p:spTgt spid="3460121"/>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460122"/>
                                        </p:tgtEl>
                                        <p:attrNameLst>
                                          <p:attrName>style.visibility</p:attrName>
                                        </p:attrNameLst>
                                      </p:cBhvr>
                                      <p:to>
                                        <p:strVal val="visible"/>
                                      </p:to>
                                    </p:set>
                                    <p:anim calcmode="lin" valueType="num">
                                      <p:cBhvr additive="base">
                                        <p:cTn id="133" dur="500" fill="hold"/>
                                        <p:tgtEl>
                                          <p:spTgt spid="3460122"/>
                                        </p:tgtEl>
                                        <p:attrNameLst>
                                          <p:attrName>ppt_x</p:attrName>
                                        </p:attrNameLst>
                                      </p:cBhvr>
                                      <p:tavLst>
                                        <p:tav tm="0">
                                          <p:val>
                                            <p:strVal val="#ppt_x"/>
                                          </p:val>
                                        </p:tav>
                                        <p:tav tm="100000">
                                          <p:val>
                                            <p:strVal val="#ppt_x"/>
                                          </p:val>
                                        </p:tav>
                                      </p:tavLst>
                                    </p:anim>
                                    <p:anim calcmode="lin" valueType="num">
                                      <p:cBhvr additive="base">
                                        <p:cTn id="134" dur="500" fill="hold"/>
                                        <p:tgtEl>
                                          <p:spTgt spid="3460122"/>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460123"/>
                                        </p:tgtEl>
                                        <p:attrNameLst>
                                          <p:attrName>style.visibility</p:attrName>
                                        </p:attrNameLst>
                                      </p:cBhvr>
                                      <p:to>
                                        <p:strVal val="visible"/>
                                      </p:to>
                                    </p:set>
                                    <p:anim calcmode="lin" valueType="num">
                                      <p:cBhvr additive="base">
                                        <p:cTn id="137" dur="500" fill="hold"/>
                                        <p:tgtEl>
                                          <p:spTgt spid="3460123"/>
                                        </p:tgtEl>
                                        <p:attrNameLst>
                                          <p:attrName>ppt_x</p:attrName>
                                        </p:attrNameLst>
                                      </p:cBhvr>
                                      <p:tavLst>
                                        <p:tav tm="0">
                                          <p:val>
                                            <p:strVal val="#ppt_x"/>
                                          </p:val>
                                        </p:tav>
                                        <p:tav tm="100000">
                                          <p:val>
                                            <p:strVal val="#ppt_x"/>
                                          </p:val>
                                        </p:tav>
                                      </p:tavLst>
                                    </p:anim>
                                    <p:anim calcmode="lin" valueType="num">
                                      <p:cBhvr additive="base">
                                        <p:cTn id="138" dur="500" fill="hold"/>
                                        <p:tgtEl>
                                          <p:spTgt spid="3460123"/>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460124"/>
                                        </p:tgtEl>
                                        <p:attrNameLst>
                                          <p:attrName>style.visibility</p:attrName>
                                        </p:attrNameLst>
                                      </p:cBhvr>
                                      <p:to>
                                        <p:strVal val="visible"/>
                                      </p:to>
                                    </p:set>
                                    <p:anim calcmode="lin" valueType="num">
                                      <p:cBhvr additive="base">
                                        <p:cTn id="141" dur="500" fill="hold"/>
                                        <p:tgtEl>
                                          <p:spTgt spid="3460124"/>
                                        </p:tgtEl>
                                        <p:attrNameLst>
                                          <p:attrName>ppt_x</p:attrName>
                                        </p:attrNameLst>
                                      </p:cBhvr>
                                      <p:tavLst>
                                        <p:tav tm="0">
                                          <p:val>
                                            <p:strVal val="#ppt_x"/>
                                          </p:val>
                                        </p:tav>
                                        <p:tav tm="100000">
                                          <p:val>
                                            <p:strVal val="#ppt_x"/>
                                          </p:val>
                                        </p:tav>
                                      </p:tavLst>
                                    </p:anim>
                                    <p:anim calcmode="lin" valueType="num">
                                      <p:cBhvr additive="base">
                                        <p:cTn id="142" dur="500" fill="hold"/>
                                        <p:tgtEl>
                                          <p:spTgt spid="3460124"/>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460125"/>
                                        </p:tgtEl>
                                        <p:attrNameLst>
                                          <p:attrName>style.visibility</p:attrName>
                                        </p:attrNameLst>
                                      </p:cBhvr>
                                      <p:to>
                                        <p:strVal val="visible"/>
                                      </p:to>
                                    </p:set>
                                    <p:anim calcmode="lin" valueType="num">
                                      <p:cBhvr additive="base">
                                        <p:cTn id="145" dur="500" fill="hold"/>
                                        <p:tgtEl>
                                          <p:spTgt spid="3460125"/>
                                        </p:tgtEl>
                                        <p:attrNameLst>
                                          <p:attrName>ppt_x</p:attrName>
                                        </p:attrNameLst>
                                      </p:cBhvr>
                                      <p:tavLst>
                                        <p:tav tm="0">
                                          <p:val>
                                            <p:strVal val="#ppt_x"/>
                                          </p:val>
                                        </p:tav>
                                        <p:tav tm="100000">
                                          <p:val>
                                            <p:strVal val="#ppt_x"/>
                                          </p:val>
                                        </p:tav>
                                      </p:tavLst>
                                    </p:anim>
                                    <p:anim calcmode="lin" valueType="num">
                                      <p:cBhvr additive="base">
                                        <p:cTn id="146" dur="500" fill="hold"/>
                                        <p:tgtEl>
                                          <p:spTgt spid="3460125"/>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460126"/>
                                        </p:tgtEl>
                                        <p:attrNameLst>
                                          <p:attrName>style.visibility</p:attrName>
                                        </p:attrNameLst>
                                      </p:cBhvr>
                                      <p:to>
                                        <p:strVal val="visible"/>
                                      </p:to>
                                    </p:set>
                                    <p:anim calcmode="lin" valueType="num">
                                      <p:cBhvr additive="base">
                                        <p:cTn id="149" dur="500" fill="hold"/>
                                        <p:tgtEl>
                                          <p:spTgt spid="3460126"/>
                                        </p:tgtEl>
                                        <p:attrNameLst>
                                          <p:attrName>ppt_x</p:attrName>
                                        </p:attrNameLst>
                                      </p:cBhvr>
                                      <p:tavLst>
                                        <p:tav tm="0">
                                          <p:val>
                                            <p:strVal val="#ppt_x"/>
                                          </p:val>
                                        </p:tav>
                                        <p:tav tm="100000">
                                          <p:val>
                                            <p:strVal val="#ppt_x"/>
                                          </p:val>
                                        </p:tav>
                                      </p:tavLst>
                                    </p:anim>
                                    <p:anim calcmode="lin" valueType="num">
                                      <p:cBhvr additive="base">
                                        <p:cTn id="150" dur="500" fill="hold"/>
                                        <p:tgtEl>
                                          <p:spTgt spid="3460126"/>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460127"/>
                                        </p:tgtEl>
                                        <p:attrNameLst>
                                          <p:attrName>style.visibility</p:attrName>
                                        </p:attrNameLst>
                                      </p:cBhvr>
                                      <p:to>
                                        <p:strVal val="visible"/>
                                      </p:to>
                                    </p:set>
                                    <p:anim calcmode="lin" valueType="num">
                                      <p:cBhvr additive="base">
                                        <p:cTn id="153" dur="500" fill="hold"/>
                                        <p:tgtEl>
                                          <p:spTgt spid="3460127"/>
                                        </p:tgtEl>
                                        <p:attrNameLst>
                                          <p:attrName>ppt_x</p:attrName>
                                        </p:attrNameLst>
                                      </p:cBhvr>
                                      <p:tavLst>
                                        <p:tav tm="0">
                                          <p:val>
                                            <p:strVal val="#ppt_x"/>
                                          </p:val>
                                        </p:tav>
                                        <p:tav tm="100000">
                                          <p:val>
                                            <p:strVal val="#ppt_x"/>
                                          </p:val>
                                        </p:tav>
                                      </p:tavLst>
                                    </p:anim>
                                    <p:anim calcmode="lin" valueType="num">
                                      <p:cBhvr additive="base">
                                        <p:cTn id="154" dur="500" fill="hold"/>
                                        <p:tgtEl>
                                          <p:spTgt spid="3460127"/>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2" presetClass="entr" presetSubtype="4" fill="hold" nodeType="clickEffect">
                                  <p:stCondLst>
                                    <p:cond delay="0"/>
                                  </p:stCondLst>
                                  <p:childTnLst>
                                    <p:set>
                                      <p:cBhvr>
                                        <p:cTn id="158" dur="1" fill="hold">
                                          <p:stCondLst>
                                            <p:cond delay="0"/>
                                          </p:stCondLst>
                                        </p:cTn>
                                        <p:tgtEl>
                                          <p:spTgt spid="3460128"/>
                                        </p:tgtEl>
                                        <p:attrNameLst>
                                          <p:attrName>style.visibility</p:attrName>
                                        </p:attrNameLst>
                                      </p:cBhvr>
                                      <p:to>
                                        <p:strVal val="visible"/>
                                      </p:to>
                                    </p:set>
                                    <p:animEffect transition="in" filter="slide(fromBottom)">
                                      <p:cBhvr>
                                        <p:cTn id="159" dur="500"/>
                                        <p:tgtEl>
                                          <p:spTgt spid="3460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0098" grpId="0" animBg="1"/>
      <p:bldP spid="3460099" grpId="0" animBg="1"/>
      <p:bldP spid="3460100" grpId="0" animBg="1"/>
      <p:bldP spid="3460101" grpId="0" animBg="1"/>
      <p:bldP spid="3460102" grpId="0" animBg="1"/>
      <p:bldP spid="3460103" grpId="0" animBg="1"/>
      <p:bldP spid="3460104" grpId="0" animBg="1"/>
      <p:bldP spid="3460105" grpId="0" animBg="1"/>
      <p:bldP spid="3460106" grpId="0" animBg="1"/>
      <p:bldP spid="3460107" grpId="0" animBg="1"/>
      <p:bldP spid="3460108" grpId="0" animBg="1"/>
      <p:bldP spid="3460109" grpId="0" animBg="1"/>
      <p:bldP spid="3460110" grpId="0" animBg="1"/>
      <p:bldP spid="3460111" grpId="0" animBg="1"/>
      <p:bldP spid="3460112" grpId="0" animBg="1"/>
      <p:bldP spid="3460113" grpId="0" animBg="1"/>
      <p:bldP spid="3460114" grpId="0" animBg="1"/>
      <p:bldP spid="3460115" grpId="0" animBg="1"/>
      <p:bldP spid="3460116" grpId="0" animBg="1"/>
      <p:bldP spid="3460117" grpId="0" animBg="1"/>
      <p:bldP spid="3460118" grpId="0" animBg="1"/>
      <p:bldP spid="3460119" grpId="0" animBg="1"/>
      <p:bldP spid="3460120" grpId="0" animBg="1"/>
      <p:bldP spid="3460121" grpId="0" animBg="1"/>
      <p:bldP spid="3460122" grpId="0" animBg="1"/>
      <p:bldP spid="3460123" grpId="0" animBg="1"/>
      <p:bldP spid="3460124" grpId="0" animBg="1"/>
      <p:bldP spid="3460125" grpId="0" animBg="1"/>
      <p:bldP spid="3460126" grpId="0" animBg="1"/>
      <p:bldP spid="3460127" grpId="0" animBg="1"/>
      <p:bldP spid="3460129" grpId="0" animBg="1"/>
      <p:bldP spid="3460130" grpId="0" animBg="1"/>
      <p:bldP spid="3460131" grpId="0"/>
      <p:bldP spid="3460132" grpId="0"/>
      <p:bldP spid="3460133" grpId="0"/>
      <p:bldP spid="3460134" grpId="0"/>
      <p:bldP spid="346013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REAL ANSWER IS- </a:t>
            </a:r>
            <a:r>
              <a:rPr lang="en-US" u="sng" dirty="0">
                <a:solidFill>
                  <a:srgbClr val="008000"/>
                </a:solidFill>
              </a:rPr>
              <a:t>SPECIAL</a:t>
            </a:r>
            <a:r>
              <a:rPr lang="en-US" dirty="0">
                <a:solidFill>
                  <a:srgbClr val="FF0000"/>
                </a:solidFill>
              </a:rPr>
              <a:t> ESTATE PLANNING TO INCLUDE:</a:t>
            </a:r>
          </a:p>
        </p:txBody>
      </p:sp>
      <p:sp>
        <p:nvSpPr>
          <p:cNvPr id="3" name="Slide Number Placeholder 2"/>
          <p:cNvSpPr>
            <a:spLocks noGrp="1"/>
          </p:cNvSpPr>
          <p:nvPr>
            <p:ph type="sldNum" sz="quarter" idx="12"/>
          </p:nvPr>
        </p:nvSpPr>
        <p:spPr/>
        <p:txBody>
          <a:bodyPr>
            <a:normAutofit fontScale="85000" lnSpcReduction="20000"/>
          </a:bodyPr>
          <a:lstStyle/>
          <a:p>
            <a:pPr>
              <a:defRPr/>
            </a:pPr>
            <a:fld id="{C72A362F-E0E2-45DC-B3EF-06B5B909B463}" type="slidenum">
              <a:rPr lang="en-US" smtClean="0"/>
              <a:pPr>
                <a:defRPr/>
              </a:pPr>
              <a:t>79</a:t>
            </a:fld>
            <a:endParaRPr lang="en-US"/>
          </a:p>
        </p:txBody>
      </p:sp>
      <p:sp>
        <p:nvSpPr>
          <p:cNvPr id="4" name="Content Placeholder 3"/>
          <p:cNvSpPr>
            <a:spLocks noGrp="1"/>
          </p:cNvSpPr>
          <p:nvPr>
            <p:ph sz="quarter" idx="1"/>
          </p:nvPr>
        </p:nvSpPr>
        <p:spPr/>
        <p:txBody>
          <a:bodyPr/>
          <a:lstStyle/>
          <a:p>
            <a:pPr marL="0" indent="0">
              <a:buNone/>
            </a:pPr>
            <a:r>
              <a:rPr lang="en-US" sz="8800" dirty="0"/>
              <a:t>SPECIAL</a:t>
            </a:r>
            <a:r>
              <a:rPr lang="en-US" dirty="0"/>
              <a:t> </a:t>
            </a:r>
          </a:p>
          <a:p>
            <a:pPr marL="1143000" lvl="3" indent="0">
              <a:buNone/>
            </a:pPr>
            <a:r>
              <a:rPr lang="en-US" sz="8800" dirty="0"/>
              <a:t>NEEDS</a:t>
            </a:r>
          </a:p>
          <a:p>
            <a:pPr marL="1143000" lvl="3" indent="0">
              <a:buNone/>
            </a:pPr>
            <a:r>
              <a:rPr lang="en-US" sz="8800" dirty="0"/>
              <a:t>		TRUST (S)</a:t>
            </a:r>
          </a:p>
        </p:txBody>
      </p:sp>
    </p:spTree>
    <p:extLst>
      <p:ext uri="{BB962C8B-B14F-4D97-AF65-F5344CB8AC3E}">
        <p14:creationId xmlns:p14="http://schemas.microsoft.com/office/powerpoint/2010/main" val="2559662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Adult Disability – per Social Security</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8</a:t>
            </a:fld>
            <a:endParaRPr lang="en-US"/>
          </a:p>
        </p:txBody>
      </p:sp>
      <p:sp>
        <p:nvSpPr>
          <p:cNvPr id="4" name="Content Placeholder 3"/>
          <p:cNvSpPr>
            <a:spLocks noGrp="1"/>
          </p:cNvSpPr>
          <p:nvPr>
            <p:ph sz="quarter" idx="1"/>
          </p:nvPr>
        </p:nvSpPr>
        <p:spPr/>
        <p:txBody>
          <a:bodyPr/>
          <a:lstStyle/>
          <a:p>
            <a:pPr marL="457200" lvl="1" indent="0">
              <a:buNone/>
            </a:pPr>
            <a:r>
              <a:rPr lang="en-US" sz="4400" b="1" dirty="0"/>
              <a:t>A. Compassionate Allowance</a:t>
            </a:r>
          </a:p>
          <a:p>
            <a:pPr lvl="1"/>
            <a:endParaRPr lang="en-US" sz="2400" b="1" dirty="0"/>
          </a:p>
          <a:p>
            <a:pPr marL="1143000" lvl="3" indent="0">
              <a:buNone/>
            </a:pPr>
            <a:r>
              <a:rPr lang="en-US" sz="3600" b="1" dirty="0"/>
              <a:t>OR </a:t>
            </a:r>
          </a:p>
          <a:p>
            <a:pPr lvl="3"/>
            <a:endParaRPr lang="en-US" sz="1800" b="1" dirty="0"/>
          </a:p>
          <a:p>
            <a:pPr marL="365760" lvl="1" indent="0">
              <a:buNone/>
            </a:pPr>
            <a:r>
              <a:rPr lang="en-US" sz="4400" b="1" dirty="0"/>
              <a:t>B.   Diagnosis </a:t>
            </a:r>
          </a:p>
          <a:p>
            <a:pPr marL="365760" lvl="1" indent="0">
              <a:buNone/>
            </a:pPr>
            <a:r>
              <a:rPr lang="en-US" sz="4400" b="1" dirty="0"/>
              <a:t>             AND</a:t>
            </a:r>
          </a:p>
          <a:p>
            <a:pPr marL="365760" lvl="1" indent="0">
              <a:buNone/>
            </a:pPr>
            <a:r>
              <a:rPr lang="en-US" sz="4400" b="1" dirty="0"/>
              <a:t>      Functional Limitations</a:t>
            </a:r>
          </a:p>
          <a:p>
            <a:endParaRPr lang="en-US" dirty="0"/>
          </a:p>
        </p:txBody>
      </p:sp>
      <p:sp>
        <p:nvSpPr>
          <p:cNvPr id="6"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40414719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normAutofit/>
          </a:bodyPr>
          <a:lstStyle/>
          <a:p>
            <a:pPr>
              <a:defRPr/>
            </a:pPr>
            <a:fld id="{17C522A2-CDC1-44A2-B09E-BDB7DE4C2536}" type="slidenum">
              <a:rPr lang="en-US"/>
              <a:pPr>
                <a:defRPr/>
              </a:pPr>
              <a:t>80</a:t>
            </a:fld>
            <a:endParaRPr lang="en-US"/>
          </a:p>
        </p:txBody>
      </p:sp>
      <p:grpSp>
        <p:nvGrpSpPr>
          <p:cNvPr id="10" name="Group 3"/>
          <p:cNvGrpSpPr>
            <a:grpSpLocks noChangeAspect="1"/>
          </p:cNvGrpSpPr>
          <p:nvPr/>
        </p:nvGrpSpPr>
        <p:grpSpPr bwMode="auto">
          <a:xfrm>
            <a:off x="1066800" y="0"/>
            <a:ext cx="7868265" cy="7391400"/>
            <a:chOff x="2535" y="3285"/>
            <a:chExt cx="8100" cy="7251"/>
          </a:xfrm>
        </p:grpSpPr>
        <p:sp>
          <p:nvSpPr>
            <p:cNvPr id="11" name="AutoShape 4"/>
            <p:cNvSpPr>
              <a:spLocks noChangeAspect="1" noChangeArrowheads="1"/>
            </p:cNvSpPr>
            <p:nvPr/>
          </p:nvSpPr>
          <p:spPr bwMode="auto">
            <a:xfrm>
              <a:off x="2535" y="3285"/>
              <a:ext cx="8100" cy="7251"/>
            </a:xfrm>
            <a:prstGeom prst="rect">
              <a:avLst/>
            </a:prstGeom>
            <a:noFill/>
            <a:ln w="9525">
              <a:noFill/>
              <a:miter lim="800000"/>
              <a:headEnd/>
              <a:tailEnd/>
            </a:ln>
          </p:spPr>
          <p:txBody>
            <a:bodyPr/>
            <a:lstStyle/>
            <a:p>
              <a:endParaRPr lang="en-US"/>
            </a:p>
          </p:txBody>
        </p:sp>
        <p:sp>
          <p:nvSpPr>
            <p:cNvPr id="12" name="Oval 5"/>
            <p:cNvSpPr>
              <a:spLocks noChangeArrowheads="1"/>
            </p:cNvSpPr>
            <p:nvPr/>
          </p:nvSpPr>
          <p:spPr bwMode="auto">
            <a:xfrm>
              <a:off x="2685" y="3594"/>
              <a:ext cx="7200" cy="6160"/>
            </a:xfrm>
            <a:prstGeom prst="ellipse">
              <a:avLst/>
            </a:prstGeom>
            <a:solidFill>
              <a:srgbClr val="FFFFFF"/>
            </a:solidFill>
            <a:ln w="9525">
              <a:solidFill>
                <a:srgbClr val="000000"/>
              </a:solidFill>
              <a:round/>
              <a:headEnd/>
              <a:tailEnd/>
            </a:ln>
          </p:spPr>
          <p:txBody>
            <a:bodyPr/>
            <a:lstStyle/>
            <a:p>
              <a:endParaRPr lang="en-US"/>
            </a:p>
          </p:txBody>
        </p:sp>
        <p:sp>
          <p:nvSpPr>
            <p:cNvPr id="13" name="Line 6"/>
            <p:cNvSpPr>
              <a:spLocks noChangeShapeType="1"/>
            </p:cNvSpPr>
            <p:nvPr/>
          </p:nvSpPr>
          <p:spPr bwMode="auto">
            <a:xfrm>
              <a:off x="6285" y="3594"/>
              <a:ext cx="1" cy="6157"/>
            </a:xfrm>
            <a:prstGeom prst="line">
              <a:avLst/>
            </a:prstGeom>
            <a:noFill/>
            <a:ln w="9525">
              <a:solidFill>
                <a:srgbClr val="000000"/>
              </a:solidFill>
              <a:round/>
              <a:headEnd/>
              <a:tailEnd/>
            </a:ln>
          </p:spPr>
          <p:txBody>
            <a:bodyPr/>
            <a:lstStyle/>
            <a:p>
              <a:endParaRPr lang="en-US"/>
            </a:p>
          </p:txBody>
        </p:sp>
      </p:grpSp>
      <p:sp>
        <p:nvSpPr>
          <p:cNvPr id="3461127" name="Rectangle 7"/>
          <p:cNvSpPr>
            <a:spLocks noChangeArrowheads="1"/>
          </p:cNvSpPr>
          <p:nvPr/>
        </p:nvSpPr>
        <p:spPr bwMode="auto">
          <a:xfrm>
            <a:off x="1524000" y="1188105"/>
            <a:ext cx="3200400" cy="3508653"/>
          </a:xfrm>
          <a:prstGeom prst="rect">
            <a:avLst/>
          </a:prstGeom>
          <a:noFill/>
          <a:ln w="9525">
            <a:noFill/>
            <a:miter lim="800000"/>
            <a:headEnd/>
            <a:tailEnd/>
          </a:ln>
        </p:spPr>
        <p:txBody>
          <a:bodyPr anchor="ctr">
            <a:spAutoFit/>
          </a:bodyPr>
          <a:lstStyle/>
          <a:p>
            <a:pPr lvl="1">
              <a:tabLst>
                <a:tab pos="266700" algn="l"/>
              </a:tabLst>
            </a:pPr>
            <a:endParaRPr lang="en-US" dirty="0">
              <a:solidFill>
                <a:srgbClr val="000000"/>
              </a:solidFill>
            </a:endParaRPr>
          </a:p>
          <a:p>
            <a:pPr lvl="1">
              <a:tabLst>
                <a:tab pos="266700" algn="l"/>
              </a:tabLst>
            </a:pPr>
            <a:endParaRPr lang="en-US" dirty="0">
              <a:solidFill>
                <a:srgbClr val="000000"/>
              </a:solidFill>
            </a:endParaRPr>
          </a:p>
          <a:p>
            <a:pPr lvl="1">
              <a:tabLst>
                <a:tab pos="266700" algn="l"/>
              </a:tabLst>
            </a:pPr>
            <a:endParaRPr lang="en-US" dirty="0">
              <a:solidFill>
                <a:srgbClr val="000000"/>
              </a:solidFill>
              <a:latin typeface="Garamond" pitchFamily="18" charset="0"/>
            </a:endParaRPr>
          </a:p>
          <a:p>
            <a:pPr lvl="1">
              <a:tabLst>
                <a:tab pos="266700" algn="l"/>
              </a:tabLst>
            </a:pPr>
            <a:r>
              <a:rPr lang="en-US" sz="2400" dirty="0">
                <a:solidFill>
                  <a:srgbClr val="000000"/>
                </a:solidFill>
                <a:latin typeface="Garamond" pitchFamily="18" charset="0"/>
              </a:rPr>
              <a:t>Third Party DSNT  (Discretionary Special Needs Trust)</a:t>
            </a:r>
          </a:p>
          <a:p>
            <a:pPr>
              <a:buFontTx/>
              <a:buChar char="•"/>
              <a:tabLst>
                <a:tab pos="266700" algn="l"/>
              </a:tabLst>
            </a:pPr>
            <a:r>
              <a:rPr lang="en-US" sz="2400" dirty="0">
                <a:solidFill>
                  <a:srgbClr val="000000"/>
                </a:solidFill>
                <a:latin typeface="Garamond" pitchFamily="18" charset="0"/>
              </a:rPr>
              <a:t> </a:t>
            </a:r>
            <a:r>
              <a:rPr lang="en-US" sz="2400" dirty="0">
                <a:solidFill>
                  <a:srgbClr val="FF0000"/>
                </a:solidFill>
                <a:latin typeface="Garamond" pitchFamily="18" charset="0"/>
              </a:rPr>
              <a:t>Other </a:t>
            </a:r>
            <a:r>
              <a:rPr lang="en-US" sz="2400" dirty="0">
                <a:solidFill>
                  <a:srgbClr val="000000"/>
                </a:solidFill>
                <a:latin typeface="Garamond" pitchFamily="18" charset="0"/>
              </a:rPr>
              <a:t>people’s money</a:t>
            </a:r>
          </a:p>
          <a:p>
            <a:pPr>
              <a:buFontTx/>
              <a:buChar char="•"/>
              <a:tabLst>
                <a:tab pos="266700" algn="l"/>
              </a:tabLst>
            </a:pPr>
            <a:r>
              <a:rPr lang="en-US" sz="2400" dirty="0">
                <a:solidFill>
                  <a:srgbClr val="000000"/>
                </a:solidFill>
                <a:latin typeface="Garamond" pitchFamily="18" charset="0"/>
              </a:rPr>
              <a:t> Trustee(s)</a:t>
            </a:r>
          </a:p>
          <a:p>
            <a:pPr>
              <a:buFontTx/>
              <a:buChar char="•"/>
              <a:tabLst>
                <a:tab pos="266700" algn="l"/>
              </a:tabLst>
            </a:pPr>
            <a:r>
              <a:rPr lang="en-US" sz="2400" dirty="0">
                <a:solidFill>
                  <a:srgbClr val="000000"/>
                </a:solidFill>
                <a:latin typeface="Garamond" pitchFamily="18" charset="0"/>
              </a:rPr>
              <a:t> Used for the benefit of</a:t>
            </a:r>
          </a:p>
          <a:p>
            <a:pPr>
              <a:buFontTx/>
              <a:buChar char="•"/>
              <a:tabLst>
                <a:tab pos="266700" algn="l"/>
              </a:tabLst>
            </a:pPr>
            <a:r>
              <a:rPr lang="en-US" sz="2400" dirty="0">
                <a:solidFill>
                  <a:srgbClr val="000000"/>
                </a:solidFill>
                <a:latin typeface="Garamond" pitchFamily="18" charset="0"/>
              </a:rPr>
              <a:t> </a:t>
            </a:r>
            <a:r>
              <a:rPr lang="en-US" sz="2400" dirty="0">
                <a:solidFill>
                  <a:srgbClr val="FF0000"/>
                </a:solidFill>
                <a:latin typeface="Garamond" pitchFamily="18" charset="0"/>
              </a:rPr>
              <a:t>Heirs</a:t>
            </a:r>
          </a:p>
        </p:txBody>
      </p:sp>
      <p:sp>
        <p:nvSpPr>
          <p:cNvPr id="14"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7821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461127">
                                            <p:txEl>
                                              <p:pRg st="3" end="3"/>
                                            </p:txEl>
                                          </p:spTgt>
                                        </p:tgtEl>
                                        <p:attrNameLst>
                                          <p:attrName>style.visibility</p:attrName>
                                        </p:attrNameLst>
                                      </p:cBhvr>
                                      <p:to>
                                        <p:strVal val="visible"/>
                                      </p:to>
                                    </p:set>
                                    <p:animEffect transition="in" filter="slide(fromBottom)">
                                      <p:cBhvr>
                                        <p:cTn id="7" dur="500"/>
                                        <p:tgtEl>
                                          <p:spTgt spid="346112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61127">
                                            <p:txEl>
                                              <p:pRg st="4" end="4"/>
                                            </p:txEl>
                                          </p:spTgt>
                                        </p:tgtEl>
                                        <p:attrNameLst>
                                          <p:attrName>style.visibility</p:attrName>
                                        </p:attrNameLst>
                                      </p:cBhvr>
                                      <p:to>
                                        <p:strVal val="visible"/>
                                      </p:to>
                                    </p:set>
                                    <p:anim calcmode="lin" valueType="num">
                                      <p:cBhvr additive="base">
                                        <p:cTn id="12" dur="500" fill="hold"/>
                                        <p:tgtEl>
                                          <p:spTgt spid="3461127">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611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461127">
                                            <p:txEl>
                                              <p:pRg st="5" end="5"/>
                                            </p:txEl>
                                          </p:spTgt>
                                        </p:tgtEl>
                                        <p:attrNameLst>
                                          <p:attrName>style.visibility</p:attrName>
                                        </p:attrNameLst>
                                      </p:cBhvr>
                                      <p:to>
                                        <p:strVal val="visible"/>
                                      </p:to>
                                    </p:set>
                                    <p:anim calcmode="lin" valueType="num">
                                      <p:cBhvr additive="base">
                                        <p:cTn id="18" dur="500" fill="hold"/>
                                        <p:tgtEl>
                                          <p:spTgt spid="3461127">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4611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461127">
                                            <p:txEl>
                                              <p:pRg st="6" end="6"/>
                                            </p:txEl>
                                          </p:spTgt>
                                        </p:tgtEl>
                                        <p:attrNameLst>
                                          <p:attrName>style.visibility</p:attrName>
                                        </p:attrNameLst>
                                      </p:cBhvr>
                                      <p:to>
                                        <p:strVal val="visible"/>
                                      </p:to>
                                    </p:set>
                                    <p:anim calcmode="lin" valueType="num">
                                      <p:cBhvr additive="base">
                                        <p:cTn id="24" dur="500" fill="hold"/>
                                        <p:tgtEl>
                                          <p:spTgt spid="3461127">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4611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461127">
                                            <p:txEl>
                                              <p:pRg st="7" end="7"/>
                                            </p:txEl>
                                          </p:spTgt>
                                        </p:tgtEl>
                                        <p:attrNameLst>
                                          <p:attrName>style.visibility</p:attrName>
                                        </p:attrNameLst>
                                      </p:cBhvr>
                                      <p:to>
                                        <p:strVal val="visible"/>
                                      </p:to>
                                    </p:set>
                                    <p:anim calcmode="lin" valueType="num">
                                      <p:cBhvr additive="base">
                                        <p:cTn id="30" dur="500" fill="hold"/>
                                        <p:tgtEl>
                                          <p:spTgt spid="3461127">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46112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3"/>
          <p:cNvGrpSpPr>
            <a:grpSpLocks noChangeAspect="1"/>
          </p:cNvGrpSpPr>
          <p:nvPr/>
        </p:nvGrpSpPr>
        <p:grpSpPr bwMode="auto">
          <a:xfrm>
            <a:off x="1066800" y="0"/>
            <a:ext cx="7868265" cy="7391400"/>
            <a:chOff x="2535" y="3285"/>
            <a:chExt cx="8100" cy="7251"/>
          </a:xfrm>
        </p:grpSpPr>
        <p:sp>
          <p:nvSpPr>
            <p:cNvPr id="13" name="AutoShape 4"/>
            <p:cNvSpPr>
              <a:spLocks noChangeAspect="1" noChangeArrowheads="1"/>
            </p:cNvSpPr>
            <p:nvPr/>
          </p:nvSpPr>
          <p:spPr bwMode="auto">
            <a:xfrm>
              <a:off x="2535" y="3285"/>
              <a:ext cx="8100" cy="7251"/>
            </a:xfrm>
            <a:prstGeom prst="rect">
              <a:avLst/>
            </a:prstGeom>
            <a:noFill/>
            <a:ln w="9525">
              <a:noFill/>
              <a:miter lim="800000"/>
              <a:headEnd/>
              <a:tailEnd/>
            </a:ln>
          </p:spPr>
          <p:txBody>
            <a:bodyPr/>
            <a:lstStyle/>
            <a:p>
              <a:endParaRPr lang="en-US"/>
            </a:p>
          </p:txBody>
        </p:sp>
        <p:sp>
          <p:nvSpPr>
            <p:cNvPr id="14" name="Oval 5"/>
            <p:cNvSpPr>
              <a:spLocks noChangeArrowheads="1"/>
            </p:cNvSpPr>
            <p:nvPr/>
          </p:nvSpPr>
          <p:spPr bwMode="auto">
            <a:xfrm>
              <a:off x="2685" y="3594"/>
              <a:ext cx="7200" cy="6160"/>
            </a:xfrm>
            <a:prstGeom prst="ellipse">
              <a:avLst/>
            </a:prstGeom>
            <a:solidFill>
              <a:srgbClr val="FFFFFF"/>
            </a:solidFill>
            <a:ln w="9525">
              <a:solidFill>
                <a:srgbClr val="000000"/>
              </a:solidFill>
              <a:round/>
              <a:headEnd/>
              <a:tailEnd/>
            </a:ln>
          </p:spPr>
          <p:txBody>
            <a:bodyPr/>
            <a:lstStyle/>
            <a:p>
              <a:endParaRPr lang="en-US"/>
            </a:p>
          </p:txBody>
        </p:sp>
        <p:sp>
          <p:nvSpPr>
            <p:cNvPr id="15" name="Line 6"/>
            <p:cNvSpPr>
              <a:spLocks noChangeShapeType="1"/>
            </p:cNvSpPr>
            <p:nvPr/>
          </p:nvSpPr>
          <p:spPr bwMode="auto">
            <a:xfrm>
              <a:off x="6285" y="3594"/>
              <a:ext cx="1" cy="6157"/>
            </a:xfrm>
            <a:prstGeom prst="line">
              <a:avLst/>
            </a:prstGeom>
            <a:noFill/>
            <a:ln w="9525">
              <a:solidFill>
                <a:srgbClr val="000000"/>
              </a:solidFill>
              <a:round/>
              <a:headEnd/>
              <a:tailEnd/>
            </a:ln>
          </p:spPr>
          <p:txBody>
            <a:bodyPr/>
            <a:lstStyle/>
            <a:p>
              <a:endParaRPr lang="en-US"/>
            </a:p>
          </p:txBody>
        </p:sp>
      </p:grpSp>
      <p:sp>
        <p:nvSpPr>
          <p:cNvPr id="10" name="Slide Number Placeholder 5"/>
          <p:cNvSpPr>
            <a:spLocks noGrp="1"/>
          </p:cNvSpPr>
          <p:nvPr>
            <p:ph type="sldNum" sz="quarter" idx="12"/>
          </p:nvPr>
        </p:nvSpPr>
        <p:spPr/>
        <p:txBody>
          <a:bodyPr/>
          <a:lstStyle/>
          <a:p>
            <a:fld id="{E53F7945-B434-474F-905F-2AE69002DECE}" type="slidenum">
              <a:rPr lang="en-US" smtClean="0"/>
              <a:pPr/>
              <a:t>81</a:t>
            </a:fld>
            <a:endParaRPr lang="en-US"/>
          </a:p>
        </p:txBody>
      </p:sp>
      <p:sp>
        <p:nvSpPr>
          <p:cNvPr id="3463175" name="Text Box 7"/>
          <p:cNvSpPr txBox="1">
            <a:spLocks noChangeArrowheads="1"/>
          </p:cNvSpPr>
          <p:nvPr/>
        </p:nvSpPr>
        <p:spPr bwMode="auto">
          <a:xfrm>
            <a:off x="4800600" y="1752600"/>
            <a:ext cx="3124200" cy="3970318"/>
          </a:xfrm>
          <a:prstGeom prst="rect">
            <a:avLst/>
          </a:prstGeom>
          <a:noFill/>
          <a:ln w="9525">
            <a:noFill/>
            <a:miter lim="800000"/>
            <a:headEnd/>
            <a:tailEnd/>
          </a:ln>
        </p:spPr>
        <p:txBody>
          <a:bodyPr>
            <a:spAutoFit/>
          </a:bodyPr>
          <a:lstStyle/>
          <a:p>
            <a:r>
              <a:rPr lang="en-US" sz="2400" dirty="0">
                <a:solidFill>
                  <a:srgbClr val="000000"/>
                </a:solidFill>
                <a:latin typeface="Garamond" pitchFamily="18" charset="0"/>
              </a:rPr>
              <a:t>D4a,  OBRA 93, </a:t>
            </a:r>
          </a:p>
          <a:p>
            <a:r>
              <a:rPr lang="en-US" sz="2400" dirty="0">
                <a:solidFill>
                  <a:srgbClr val="000000"/>
                </a:solidFill>
                <a:latin typeface="Garamond" pitchFamily="18" charset="0"/>
              </a:rPr>
              <a:t>Payback, First Party 	</a:t>
            </a:r>
          </a:p>
          <a:p>
            <a:r>
              <a:rPr lang="en-US" sz="2400" dirty="0">
                <a:solidFill>
                  <a:srgbClr val="000000"/>
                </a:solidFill>
                <a:latin typeface="Garamond" pitchFamily="18" charset="0"/>
              </a:rPr>
              <a:t>OOOOOPS</a:t>
            </a:r>
          </a:p>
          <a:p>
            <a:pPr>
              <a:buFontTx/>
              <a:buChar char="•"/>
            </a:pPr>
            <a:r>
              <a:rPr lang="en-US" sz="2400" dirty="0">
                <a:solidFill>
                  <a:srgbClr val="FF0000"/>
                </a:solidFill>
                <a:latin typeface="Garamond" pitchFamily="18" charset="0"/>
              </a:rPr>
              <a:t>Adult - child’s </a:t>
            </a:r>
            <a:r>
              <a:rPr lang="en-US" sz="2400" dirty="0">
                <a:solidFill>
                  <a:srgbClr val="000000"/>
                </a:solidFill>
                <a:latin typeface="Garamond" pitchFamily="18" charset="0"/>
              </a:rPr>
              <a:t>money</a:t>
            </a:r>
          </a:p>
          <a:p>
            <a:pPr>
              <a:buFontTx/>
              <a:buChar char="•"/>
            </a:pPr>
            <a:r>
              <a:rPr lang="en-US" sz="2400" dirty="0">
                <a:solidFill>
                  <a:srgbClr val="000000"/>
                </a:solidFill>
                <a:latin typeface="Garamond" pitchFamily="18" charset="0"/>
              </a:rPr>
              <a:t>Trustee(s)</a:t>
            </a:r>
          </a:p>
          <a:p>
            <a:pPr>
              <a:buFontTx/>
              <a:buChar char="•"/>
            </a:pPr>
            <a:r>
              <a:rPr lang="en-US" sz="2400" dirty="0">
                <a:solidFill>
                  <a:srgbClr val="FF0000"/>
                </a:solidFill>
                <a:latin typeface="Garamond" pitchFamily="18" charset="0"/>
              </a:rPr>
              <a:t>Sole</a:t>
            </a:r>
            <a:r>
              <a:rPr lang="en-US" sz="2400" dirty="0">
                <a:solidFill>
                  <a:srgbClr val="000000"/>
                </a:solidFill>
                <a:latin typeface="Garamond" pitchFamily="18" charset="0"/>
              </a:rPr>
              <a:t> benefit</a:t>
            </a:r>
          </a:p>
          <a:p>
            <a:pPr>
              <a:buFontTx/>
              <a:buChar char="•"/>
            </a:pPr>
            <a:r>
              <a:rPr lang="en-US" sz="2400" dirty="0">
                <a:solidFill>
                  <a:srgbClr val="FF0000"/>
                </a:solidFill>
                <a:latin typeface="Garamond" pitchFamily="18" charset="0"/>
              </a:rPr>
              <a:t>Government Reimbursement  </a:t>
            </a:r>
            <a:r>
              <a:rPr lang="en-US" sz="2400" dirty="0">
                <a:solidFill>
                  <a:srgbClr val="000000"/>
                </a:solidFill>
                <a:latin typeface="Garamond" pitchFamily="18" charset="0"/>
                <a:sym typeface="Wingdings" pitchFamily="2" charset="2"/>
              </a:rPr>
              <a:t></a:t>
            </a:r>
            <a:endParaRPr lang="en-US" sz="2400" dirty="0">
              <a:solidFill>
                <a:srgbClr val="000000"/>
              </a:solidFill>
              <a:latin typeface="Garamond" pitchFamily="18" charset="0"/>
            </a:endParaRPr>
          </a:p>
          <a:p>
            <a:pPr>
              <a:buFontTx/>
              <a:buChar char="•"/>
            </a:pPr>
            <a:r>
              <a:rPr lang="en-US" sz="2400" dirty="0">
                <a:solidFill>
                  <a:srgbClr val="000000"/>
                </a:solidFill>
                <a:latin typeface="Garamond" pitchFamily="18" charset="0"/>
                <a:sym typeface="Wingdings" pitchFamily="2" charset="2"/>
              </a:rPr>
              <a:t>Then heirs</a:t>
            </a:r>
          </a:p>
          <a:p>
            <a:pPr>
              <a:spcBef>
                <a:spcPct val="50000"/>
              </a:spcBef>
              <a:buFontTx/>
              <a:buChar char="•"/>
            </a:pPr>
            <a:endParaRPr lang="en-US" sz="2400" dirty="0">
              <a:latin typeface="Garamond" pitchFamily="18" charset="0"/>
            </a:endParaRPr>
          </a:p>
        </p:txBody>
      </p:sp>
      <p:sp>
        <p:nvSpPr>
          <p:cNvPr id="16" name="Rectangle 7"/>
          <p:cNvSpPr>
            <a:spLocks noChangeArrowheads="1"/>
          </p:cNvSpPr>
          <p:nvPr/>
        </p:nvSpPr>
        <p:spPr bwMode="auto">
          <a:xfrm>
            <a:off x="1524000" y="1188105"/>
            <a:ext cx="3200400" cy="3508653"/>
          </a:xfrm>
          <a:prstGeom prst="rect">
            <a:avLst/>
          </a:prstGeom>
          <a:noFill/>
          <a:ln w="9525">
            <a:noFill/>
            <a:miter lim="800000"/>
            <a:headEnd/>
            <a:tailEnd/>
          </a:ln>
        </p:spPr>
        <p:txBody>
          <a:bodyPr anchor="ctr">
            <a:spAutoFit/>
          </a:bodyPr>
          <a:lstStyle/>
          <a:p>
            <a:pPr lvl="1">
              <a:tabLst>
                <a:tab pos="266700" algn="l"/>
              </a:tabLst>
            </a:pPr>
            <a:endParaRPr lang="en-US" dirty="0">
              <a:solidFill>
                <a:srgbClr val="000000"/>
              </a:solidFill>
            </a:endParaRPr>
          </a:p>
          <a:p>
            <a:pPr lvl="1">
              <a:tabLst>
                <a:tab pos="266700" algn="l"/>
              </a:tabLst>
            </a:pPr>
            <a:endParaRPr lang="en-US" dirty="0">
              <a:solidFill>
                <a:srgbClr val="000000"/>
              </a:solidFill>
            </a:endParaRPr>
          </a:p>
          <a:p>
            <a:pPr lvl="1">
              <a:tabLst>
                <a:tab pos="266700" algn="l"/>
              </a:tabLst>
            </a:pPr>
            <a:endParaRPr lang="en-US" dirty="0">
              <a:solidFill>
                <a:srgbClr val="000000"/>
              </a:solidFill>
              <a:latin typeface="Garamond" pitchFamily="18" charset="0"/>
            </a:endParaRPr>
          </a:p>
          <a:p>
            <a:pPr lvl="1">
              <a:tabLst>
                <a:tab pos="266700" algn="l"/>
              </a:tabLst>
            </a:pPr>
            <a:r>
              <a:rPr lang="en-US" sz="2400" dirty="0">
                <a:solidFill>
                  <a:srgbClr val="000000"/>
                </a:solidFill>
                <a:latin typeface="Garamond" pitchFamily="18" charset="0"/>
              </a:rPr>
              <a:t>Third Party DSNT  (Discretionary Special Needs Trust)</a:t>
            </a:r>
          </a:p>
          <a:p>
            <a:pPr>
              <a:buFontTx/>
              <a:buChar char="•"/>
              <a:tabLst>
                <a:tab pos="266700" algn="l"/>
              </a:tabLst>
            </a:pPr>
            <a:r>
              <a:rPr lang="en-US" sz="2400" dirty="0">
                <a:solidFill>
                  <a:srgbClr val="FF0000"/>
                </a:solidFill>
                <a:latin typeface="Garamond" pitchFamily="18" charset="0"/>
              </a:rPr>
              <a:t> Other </a:t>
            </a:r>
            <a:r>
              <a:rPr lang="en-US" sz="2400" dirty="0">
                <a:solidFill>
                  <a:srgbClr val="000000"/>
                </a:solidFill>
                <a:latin typeface="Garamond" pitchFamily="18" charset="0"/>
              </a:rPr>
              <a:t>people’s money</a:t>
            </a:r>
          </a:p>
          <a:p>
            <a:pPr>
              <a:buFontTx/>
              <a:buChar char="•"/>
              <a:tabLst>
                <a:tab pos="266700" algn="l"/>
              </a:tabLst>
            </a:pPr>
            <a:r>
              <a:rPr lang="en-US" sz="2400" dirty="0">
                <a:solidFill>
                  <a:srgbClr val="000000"/>
                </a:solidFill>
                <a:latin typeface="Garamond" pitchFamily="18" charset="0"/>
              </a:rPr>
              <a:t> Trustee(s)</a:t>
            </a:r>
          </a:p>
          <a:p>
            <a:pPr>
              <a:buFontTx/>
              <a:buChar char="•"/>
              <a:tabLst>
                <a:tab pos="266700" algn="l"/>
              </a:tabLst>
            </a:pPr>
            <a:r>
              <a:rPr lang="en-US" sz="2400" dirty="0">
                <a:solidFill>
                  <a:srgbClr val="000000"/>
                </a:solidFill>
                <a:latin typeface="Garamond" pitchFamily="18" charset="0"/>
              </a:rPr>
              <a:t> Used for the benefit of</a:t>
            </a:r>
          </a:p>
          <a:p>
            <a:pPr>
              <a:buFontTx/>
              <a:buChar char="•"/>
              <a:tabLst>
                <a:tab pos="266700" algn="l"/>
              </a:tabLst>
            </a:pPr>
            <a:r>
              <a:rPr lang="en-US" sz="2400" dirty="0">
                <a:solidFill>
                  <a:srgbClr val="000000"/>
                </a:solidFill>
                <a:latin typeface="Garamond" pitchFamily="18" charset="0"/>
              </a:rPr>
              <a:t> </a:t>
            </a:r>
            <a:r>
              <a:rPr lang="en-US" sz="2400" dirty="0">
                <a:solidFill>
                  <a:srgbClr val="FF0000"/>
                </a:solidFill>
                <a:latin typeface="Garamond" pitchFamily="18" charset="0"/>
              </a:rPr>
              <a:t>Heirs</a:t>
            </a:r>
          </a:p>
        </p:txBody>
      </p:sp>
      <p:sp>
        <p:nvSpPr>
          <p:cNvPr id="18"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0593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463175">
                                            <p:txEl>
                                              <p:pRg st="0" end="0"/>
                                            </p:txEl>
                                          </p:spTgt>
                                        </p:tgtEl>
                                        <p:attrNameLst>
                                          <p:attrName>style.visibility</p:attrName>
                                        </p:attrNameLst>
                                      </p:cBhvr>
                                      <p:to>
                                        <p:strVal val="visible"/>
                                      </p:to>
                                    </p:set>
                                    <p:animEffect transition="in" filter="slide(fromBottom)">
                                      <p:cBhvr>
                                        <p:cTn id="7" dur="500"/>
                                        <p:tgtEl>
                                          <p:spTgt spid="3463175">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463175">
                                            <p:txEl>
                                              <p:pRg st="1" end="1"/>
                                            </p:txEl>
                                          </p:spTgt>
                                        </p:tgtEl>
                                        <p:attrNameLst>
                                          <p:attrName>style.visibility</p:attrName>
                                        </p:attrNameLst>
                                      </p:cBhvr>
                                      <p:to>
                                        <p:strVal val="visible"/>
                                      </p:to>
                                    </p:set>
                                    <p:animEffect transition="in" filter="slide(fromBottom)">
                                      <p:cBhvr>
                                        <p:cTn id="10" dur="500"/>
                                        <p:tgtEl>
                                          <p:spTgt spid="346317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3463175">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3463175">
                                            <p:txEl>
                                              <p:pRg st="2" end="2"/>
                                            </p:txEl>
                                          </p:spTgt>
                                        </p:tgtEl>
                                        <p:attrNameLst>
                                          <p:attrName>ppt_x</p:attrName>
                                        </p:attrNameLst>
                                      </p:cBhvr>
                                    </p:anim>
                                    <p:anim from="0" to="-1.0" calcmode="lin" valueType="num">
                                      <p:cBhvr>
                                        <p:cTn id="16" dur="200" decel="50000" autoRev="1" fill="hold">
                                          <p:stCondLst>
                                            <p:cond delay="600"/>
                                          </p:stCondLst>
                                        </p:cTn>
                                        <p:tgtEl>
                                          <p:spTgt spid="3463175">
                                            <p:txEl>
                                              <p:pRg st="2" end="2"/>
                                            </p:txEl>
                                          </p:spTgt>
                                        </p:tgtEl>
                                        <p:attrNameLst>
                                          <p:attrName>xshear</p:attrName>
                                        </p:attrNameLst>
                                      </p:cBhvr>
                                    </p:anim>
                                    <p:animScale>
                                      <p:cBhvr>
                                        <p:cTn id="17" dur="200" decel="100000" autoRev="1" fill="hold">
                                          <p:stCondLst>
                                            <p:cond delay="600"/>
                                          </p:stCondLst>
                                        </p:cTn>
                                        <p:tgtEl>
                                          <p:spTgt spid="3463175">
                                            <p:txEl>
                                              <p:pRg st="2" end="2"/>
                                            </p:txEl>
                                          </p:spTgt>
                                        </p:tgtEl>
                                      </p:cBhvr>
                                      <p:from x="100000" y="100000"/>
                                      <p:to x="80000" y="100000"/>
                                    </p:animScale>
                                    <p:anim by="(#ppt_h/3+#ppt_w*0.1)" calcmode="lin" valueType="num">
                                      <p:cBhvr additive="sum">
                                        <p:cTn id="18" dur="200" decel="100000" autoRev="1" fill="hold">
                                          <p:stCondLst>
                                            <p:cond delay="600"/>
                                          </p:stCondLst>
                                        </p:cTn>
                                        <p:tgtEl>
                                          <p:spTgt spid="3463175">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463175">
                                            <p:txEl>
                                              <p:pRg st="3" end="3"/>
                                            </p:txEl>
                                          </p:spTgt>
                                        </p:tgtEl>
                                        <p:attrNameLst>
                                          <p:attrName>style.visibility</p:attrName>
                                        </p:attrNameLst>
                                      </p:cBhvr>
                                      <p:to>
                                        <p:strVal val="visible"/>
                                      </p:to>
                                    </p:set>
                                    <p:anim calcmode="lin" valueType="num">
                                      <p:cBhvr additive="base">
                                        <p:cTn id="23" dur="500" fill="hold"/>
                                        <p:tgtEl>
                                          <p:spTgt spid="346317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631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463175">
                                            <p:txEl>
                                              <p:pRg st="4" end="4"/>
                                            </p:txEl>
                                          </p:spTgt>
                                        </p:tgtEl>
                                        <p:attrNameLst>
                                          <p:attrName>style.visibility</p:attrName>
                                        </p:attrNameLst>
                                      </p:cBhvr>
                                      <p:to>
                                        <p:strVal val="visible"/>
                                      </p:to>
                                    </p:set>
                                    <p:anim calcmode="lin" valueType="num">
                                      <p:cBhvr additive="base">
                                        <p:cTn id="29" dur="500" fill="hold"/>
                                        <p:tgtEl>
                                          <p:spTgt spid="346317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4631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463175">
                                            <p:txEl>
                                              <p:pRg st="5" end="5"/>
                                            </p:txEl>
                                          </p:spTgt>
                                        </p:tgtEl>
                                        <p:attrNameLst>
                                          <p:attrName>style.visibility</p:attrName>
                                        </p:attrNameLst>
                                      </p:cBhvr>
                                      <p:to>
                                        <p:strVal val="visible"/>
                                      </p:to>
                                    </p:set>
                                    <p:anim calcmode="lin" valueType="num">
                                      <p:cBhvr additive="base">
                                        <p:cTn id="35" dur="500" fill="hold"/>
                                        <p:tgtEl>
                                          <p:spTgt spid="346317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631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463175">
                                            <p:txEl>
                                              <p:pRg st="6" end="6"/>
                                            </p:txEl>
                                          </p:spTgt>
                                        </p:tgtEl>
                                        <p:attrNameLst>
                                          <p:attrName>style.visibility</p:attrName>
                                        </p:attrNameLst>
                                      </p:cBhvr>
                                      <p:to>
                                        <p:strVal val="visible"/>
                                      </p:to>
                                    </p:set>
                                    <p:anim calcmode="lin" valueType="num">
                                      <p:cBhvr additive="base">
                                        <p:cTn id="41" dur="500" fill="hold"/>
                                        <p:tgtEl>
                                          <p:spTgt spid="346317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4631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63175">
                                            <p:txEl>
                                              <p:pRg st="7" end="7"/>
                                            </p:txEl>
                                          </p:spTgt>
                                        </p:tgtEl>
                                        <p:attrNameLst>
                                          <p:attrName>style.visibility</p:attrName>
                                        </p:attrNameLst>
                                      </p:cBhvr>
                                      <p:to>
                                        <p:strVal val="visible"/>
                                      </p:to>
                                    </p:set>
                                    <p:anim calcmode="lin" valueType="num">
                                      <p:cBhvr additive="base">
                                        <p:cTn id="47" dur="500" fill="hold"/>
                                        <p:tgtEl>
                                          <p:spTgt spid="346317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4631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lumMod val="95000"/>
                    <a:lumOff val="5000"/>
                  </a:schemeClr>
                </a:solidFill>
              </a:rPr>
              <a:t>ABLE  529A</a:t>
            </a:r>
          </a:p>
        </p:txBody>
      </p:sp>
      <p:sp>
        <p:nvSpPr>
          <p:cNvPr id="3" name="Slide Number Placeholder 2"/>
          <p:cNvSpPr>
            <a:spLocks noGrp="1"/>
          </p:cNvSpPr>
          <p:nvPr>
            <p:ph type="sldNum" sz="quarter" idx="12"/>
          </p:nvPr>
        </p:nvSpPr>
        <p:spPr/>
        <p:txBody>
          <a:bodyPr>
            <a:normAutofit fontScale="85000" lnSpcReduction="20000"/>
          </a:bodyPr>
          <a:lstStyle/>
          <a:p>
            <a:pPr>
              <a:defRPr/>
            </a:pPr>
            <a:fld id="{C72A362F-E0E2-45DC-B3EF-06B5B909B463}" type="slidenum">
              <a:rPr lang="en-US" smtClean="0"/>
              <a:pPr>
                <a:defRPr/>
              </a:pPr>
              <a:t>82</a:t>
            </a:fld>
            <a:endParaRPr lang="en-US"/>
          </a:p>
        </p:txBody>
      </p:sp>
      <p:sp>
        <p:nvSpPr>
          <p:cNvPr id="4" name="Content Placeholder 3"/>
          <p:cNvSpPr>
            <a:spLocks noGrp="1"/>
          </p:cNvSpPr>
          <p:nvPr>
            <p:ph sz="quarter" idx="1"/>
          </p:nvPr>
        </p:nvSpPr>
        <p:spPr/>
        <p:txBody>
          <a:bodyPr>
            <a:normAutofit/>
          </a:bodyPr>
          <a:lstStyle/>
          <a:p>
            <a:pPr>
              <a:buFontTx/>
              <a:buChar char="-"/>
            </a:pPr>
            <a:r>
              <a:rPr lang="en-US" sz="2400" dirty="0"/>
              <a:t>LIMIT of one ABLE account per person</a:t>
            </a:r>
          </a:p>
          <a:p>
            <a:pPr>
              <a:buFontTx/>
              <a:buChar char="-"/>
            </a:pPr>
            <a:r>
              <a:rPr lang="en-US" sz="2400" dirty="0"/>
              <a:t>Can have one in ANY state</a:t>
            </a:r>
          </a:p>
          <a:p>
            <a:pPr>
              <a:buFontTx/>
              <a:buChar char="-"/>
            </a:pPr>
            <a:r>
              <a:rPr lang="en-US" sz="2400" dirty="0"/>
              <a:t>2022 deposit  limit is $ 16,000 per year</a:t>
            </a:r>
          </a:p>
          <a:p>
            <a:pPr>
              <a:buFontTx/>
              <a:buChar char="-"/>
            </a:pPr>
            <a:r>
              <a:rPr lang="en-US" sz="2400" dirty="0"/>
              <a:t>Cannot exceed $100,000 or SSI can be suspended</a:t>
            </a:r>
          </a:p>
          <a:p>
            <a:pPr>
              <a:buFontTx/>
              <a:buChar char="-"/>
            </a:pPr>
            <a:r>
              <a:rPr lang="en-US" sz="2400" dirty="0"/>
              <a:t>Strict reporting and record keeping</a:t>
            </a:r>
          </a:p>
          <a:p>
            <a:pPr>
              <a:buFontTx/>
              <a:buChar char="-"/>
            </a:pPr>
            <a:r>
              <a:rPr lang="en-US" sz="2400" dirty="0"/>
              <a:t>Solely used to cover disability related expenses</a:t>
            </a:r>
          </a:p>
          <a:p>
            <a:pPr>
              <a:buFontTx/>
              <a:buChar char="-"/>
            </a:pPr>
            <a:r>
              <a:rPr lang="en-US" sz="2400" dirty="0"/>
              <a:t>Pay back for Medicaid expenses varies per state</a:t>
            </a:r>
          </a:p>
        </p:txBody>
      </p:sp>
    </p:spTree>
    <p:extLst>
      <p:ext uri="{BB962C8B-B14F-4D97-AF65-F5344CB8AC3E}">
        <p14:creationId xmlns:p14="http://schemas.microsoft.com/office/powerpoint/2010/main" val="36377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144000" cy="990600"/>
          </a:xfrm>
        </p:spPr>
        <p:txBody>
          <a:bodyPr>
            <a:noAutofit/>
          </a:bodyPr>
          <a:lstStyle/>
          <a:p>
            <a:pPr eaLnBrk="1" hangingPunct="1">
              <a:defRPr/>
            </a:pPr>
            <a:r>
              <a:rPr lang="en-US" sz="4000" b="1" dirty="0"/>
              <a:t> FAMILY BENEFIT SOLUTIONS, INC.</a:t>
            </a:r>
          </a:p>
        </p:txBody>
      </p:sp>
      <p:sp>
        <p:nvSpPr>
          <p:cNvPr id="4" name="Slide Number Placeholder 3"/>
          <p:cNvSpPr>
            <a:spLocks noGrp="1"/>
          </p:cNvSpPr>
          <p:nvPr>
            <p:ph type="sldNum" sz="quarter" idx="12"/>
          </p:nvPr>
        </p:nvSpPr>
        <p:spPr/>
        <p:txBody>
          <a:bodyPr>
            <a:normAutofit fontScale="85000" lnSpcReduction="20000"/>
          </a:bodyPr>
          <a:lstStyle/>
          <a:p>
            <a:pPr>
              <a:defRPr/>
            </a:pPr>
            <a:fld id="{DD05FA5B-68DB-4AB9-9AE6-0DC16E41962C}" type="slidenum">
              <a:rPr lang="en-US"/>
              <a:pPr>
                <a:defRPr/>
              </a:pPr>
              <a:t>83</a:t>
            </a:fld>
            <a:endParaRPr lang="en-US"/>
          </a:p>
        </p:txBody>
      </p:sp>
      <p:sp>
        <p:nvSpPr>
          <p:cNvPr id="3" name="Content Placeholder 2"/>
          <p:cNvSpPr>
            <a:spLocks noGrp="1"/>
          </p:cNvSpPr>
          <p:nvPr>
            <p:ph sz="quarter" idx="1"/>
          </p:nvPr>
        </p:nvSpPr>
        <p:spPr>
          <a:xfrm>
            <a:off x="533400" y="1600200"/>
            <a:ext cx="8153400" cy="5257800"/>
          </a:xfrm>
        </p:spPr>
        <p:txBody>
          <a:bodyPr>
            <a:normAutofit fontScale="92500" lnSpcReduction="10000"/>
          </a:bodyPr>
          <a:lstStyle/>
          <a:p>
            <a:pPr eaLnBrk="1" hangingPunct="1">
              <a:buFontTx/>
              <a:buNone/>
              <a:defRPr/>
            </a:pPr>
            <a:r>
              <a:rPr lang="en-US" sz="4400" dirty="0">
                <a:solidFill>
                  <a:srgbClr val="EB05CA"/>
                </a:solidFill>
              </a:rPr>
              <a:t>             </a:t>
            </a:r>
            <a:r>
              <a:rPr lang="en-US" sz="4800" dirty="0"/>
              <a:t>Sherri Schneider              </a:t>
            </a:r>
          </a:p>
          <a:p>
            <a:pPr eaLnBrk="1" hangingPunct="1">
              <a:buFontTx/>
              <a:buNone/>
              <a:defRPr/>
            </a:pPr>
            <a:r>
              <a:rPr lang="en-US" sz="4800" dirty="0"/>
              <a:t>			   847-279-8506</a:t>
            </a:r>
          </a:p>
          <a:p>
            <a:pPr eaLnBrk="1" hangingPunct="1">
              <a:buFontTx/>
              <a:buNone/>
              <a:defRPr/>
            </a:pPr>
            <a:r>
              <a:rPr lang="en-US" sz="4800" dirty="0"/>
              <a:t>         Benefithelp@aol.com</a:t>
            </a:r>
          </a:p>
          <a:p>
            <a:pPr eaLnBrk="1" hangingPunct="1">
              <a:buFontTx/>
              <a:buNone/>
              <a:defRPr/>
            </a:pPr>
            <a:endParaRPr lang="en-US" sz="4800" dirty="0"/>
          </a:p>
          <a:p>
            <a:pPr eaLnBrk="1" hangingPunct="1">
              <a:buFontTx/>
              <a:buNone/>
              <a:defRPr/>
            </a:pPr>
            <a:endParaRPr lang="en-US" sz="1200" dirty="0"/>
          </a:p>
          <a:p>
            <a:pPr eaLnBrk="1" hangingPunct="1">
              <a:buFontTx/>
              <a:buNone/>
              <a:defRPr/>
            </a:pPr>
            <a:endParaRPr lang="en-US" sz="1200" dirty="0"/>
          </a:p>
          <a:p>
            <a:pPr eaLnBrk="1" hangingPunct="1">
              <a:buFontTx/>
              <a:buNone/>
              <a:defRPr/>
            </a:pPr>
            <a:endParaRPr lang="en-US" sz="1200" dirty="0"/>
          </a:p>
          <a:p>
            <a:pPr eaLnBrk="1" hangingPunct="1">
              <a:buFontTx/>
              <a:buNone/>
              <a:defRPr/>
            </a:pPr>
            <a:endParaRPr lang="en-US" sz="1200" dirty="0"/>
          </a:p>
          <a:p>
            <a:pPr eaLnBrk="1" hangingPunct="1">
              <a:buFontTx/>
              <a:buNone/>
              <a:defRPr/>
            </a:pPr>
            <a:endParaRPr lang="en-US" sz="1200" dirty="0"/>
          </a:p>
          <a:p>
            <a:pPr eaLnBrk="1" hangingPunct="1">
              <a:buFontTx/>
              <a:buNone/>
              <a:defRPr/>
            </a:pPr>
            <a:endParaRPr lang="en-US" sz="1200" dirty="0"/>
          </a:p>
          <a:p>
            <a:pPr algn="ctr" eaLnBrk="1" hangingPunct="1">
              <a:buFontTx/>
              <a:buNone/>
              <a:defRPr/>
            </a:pPr>
            <a:r>
              <a:rPr lang="en-US" sz="1400" dirty="0"/>
              <a:t>	</a:t>
            </a:r>
          </a:p>
          <a:p>
            <a:pPr algn="ctr" eaLnBrk="1" hangingPunct="1">
              <a:buFontTx/>
              <a:buNone/>
              <a:defRPr/>
            </a:pPr>
            <a:endParaRPr lang="en-US" sz="1300" dirty="0"/>
          </a:p>
          <a:p>
            <a:pPr algn="ctr" eaLnBrk="1" hangingPunct="1">
              <a:buFontTx/>
              <a:buNone/>
              <a:defRPr/>
            </a:pPr>
            <a:r>
              <a:rPr lang="en-US" sz="1300" dirty="0"/>
              <a:t>All media used in the presentation is for educational purposes, therefore it is under the protection of Fair Use.</a:t>
            </a:r>
          </a:p>
          <a:p>
            <a:pPr eaLnBrk="1" hangingPunct="1">
              <a:buFontTx/>
              <a:buNone/>
              <a:defRPr/>
            </a:pPr>
            <a:endParaRPr lang="en-US" sz="4800" dirty="0"/>
          </a:p>
        </p:txBody>
      </p:sp>
      <p:pic>
        <p:nvPicPr>
          <p:cNvPr id="6" name="Picture 4" descr="scan"/>
          <p:cNvPicPr>
            <a:picLocks noChangeAspect="1" noChangeArrowheads="1"/>
          </p:cNvPicPr>
          <p:nvPr/>
        </p:nvPicPr>
        <p:blipFill>
          <a:blip r:embed="rId2" cstate="print">
            <a:lum contrast="41000"/>
          </a:blip>
          <a:srcRect l="37647" t="32506" r="35294" b="50898"/>
          <a:stretch>
            <a:fillRect/>
          </a:stretch>
        </p:blipFill>
        <p:spPr bwMode="auto">
          <a:xfrm>
            <a:off x="3352800" y="3810000"/>
            <a:ext cx="2528236" cy="2132365"/>
          </a:xfrm>
          <a:prstGeom prst="rect">
            <a:avLst/>
          </a:prstGeom>
          <a:noFill/>
          <a:ln>
            <a:noFill/>
          </a:ln>
        </p:spPr>
      </p:pic>
      <p:sp>
        <p:nvSpPr>
          <p:cNvPr id="7" name="Text Box 5"/>
          <p:cNvSpPr txBox="1">
            <a:spLocks noChangeArrowheads="1"/>
          </p:cNvSpPr>
          <p:nvPr/>
        </p:nvSpPr>
        <p:spPr bwMode="auto">
          <a:xfrm>
            <a:off x="3505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Disability: </a:t>
            </a:r>
            <a:br>
              <a:rPr lang="en-US" dirty="0"/>
            </a:br>
            <a:r>
              <a:rPr lang="en-US" dirty="0"/>
              <a:t>A. COMPASSIONATE ALLOWANCE</a:t>
            </a:r>
          </a:p>
        </p:txBody>
      </p:sp>
      <p:sp>
        <p:nvSpPr>
          <p:cNvPr id="3" name="Slide Number Placeholder 2"/>
          <p:cNvSpPr>
            <a:spLocks noGrp="1"/>
          </p:cNvSpPr>
          <p:nvPr>
            <p:ph type="sldNum" sz="quarter" idx="12"/>
          </p:nvPr>
        </p:nvSpPr>
        <p:spPr/>
        <p:txBody>
          <a:bodyPr>
            <a:normAutofit fontScale="85000" lnSpcReduction="20000"/>
          </a:bodyPr>
          <a:lstStyle/>
          <a:p>
            <a:pPr>
              <a:defRPr/>
            </a:pPr>
            <a:fld id="{D90F07FB-19CF-46E6-B870-C5907515BD70}" type="slidenum">
              <a:rPr lang="en-US" smtClean="0"/>
              <a:pPr>
                <a:defRPr/>
              </a:pPr>
              <a:t>9</a:t>
            </a:fld>
            <a:endParaRPr lang="en-US"/>
          </a:p>
        </p:txBody>
      </p:sp>
      <p:sp>
        <p:nvSpPr>
          <p:cNvPr id="6" name="Content Placeholder 5"/>
          <p:cNvSpPr>
            <a:spLocks noGrp="1"/>
          </p:cNvSpPr>
          <p:nvPr>
            <p:ph sz="quarter" idx="1"/>
          </p:nvPr>
        </p:nvSpPr>
        <p:spPr/>
        <p:txBody>
          <a:bodyPr>
            <a:normAutofit lnSpcReduction="10000"/>
          </a:bodyPr>
          <a:lstStyle/>
          <a:p>
            <a:pPr marL="0" indent="0">
              <a:buNone/>
            </a:pPr>
            <a:r>
              <a:rPr lang="en-US" sz="2400" dirty="0"/>
              <a:t> - </a:t>
            </a:r>
            <a:r>
              <a:rPr lang="en-US" sz="4400" dirty="0">
                <a:solidFill>
                  <a:srgbClr val="FF0000"/>
                </a:solidFill>
              </a:rPr>
              <a:t>Approved with-in 20 days</a:t>
            </a:r>
          </a:p>
          <a:p>
            <a:pPr marL="320040" lvl="1" indent="0">
              <a:buNone/>
            </a:pPr>
            <a:r>
              <a:rPr lang="en-US" sz="2400" dirty="0"/>
              <a:t>Social Security has an obligation to provide benefits quickly to applicants whose medical conditions are so serious that their conditions obviously meet disability standards. </a:t>
            </a:r>
            <a:br>
              <a:rPr lang="en-US" sz="2400" dirty="0"/>
            </a:br>
            <a:br>
              <a:rPr lang="en-US" sz="2400" dirty="0"/>
            </a:br>
            <a:r>
              <a:rPr lang="en-US" sz="2400" dirty="0"/>
              <a:t>Compassionate Allowances (CAL) are a way of quickly identifying diseases and other medical conditions that invariably qualify under the Listing of Impairments based on minimal objective medical information. Compassionate Allowances allow Social Security to target the most obviously disabled individuals for allowances based on objective medical information that we can obtain quickly. </a:t>
            </a:r>
            <a:endParaRPr lang="en-US" sz="2400" b="1" dirty="0"/>
          </a:p>
        </p:txBody>
      </p:sp>
      <p:sp>
        <p:nvSpPr>
          <p:cNvPr id="7" name="Text Box 5"/>
          <p:cNvSpPr txBox="1">
            <a:spLocks noChangeArrowheads="1"/>
          </p:cNvSpPr>
          <p:nvPr/>
        </p:nvSpPr>
        <p:spPr bwMode="auto">
          <a:xfrm>
            <a:off x="6934200" y="6611779"/>
            <a:ext cx="2209800" cy="246221"/>
          </a:xfrm>
          <a:prstGeom prst="rect">
            <a:avLst/>
          </a:prstGeom>
          <a:noFill/>
          <a:ln w="9525">
            <a:noFill/>
            <a:miter lim="800000"/>
            <a:headEnd/>
            <a:tailEnd/>
          </a:ln>
        </p:spPr>
        <p:txBody>
          <a:bodyPr wrap="square">
            <a:spAutoFit/>
          </a:bodyPr>
          <a:lstStyle/>
          <a:p>
            <a:pPr>
              <a:spcBef>
                <a:spcPct val="50000"/>
              </a:spcBef>
            </a:pPr>
            <a:r>
              <a:rPr lang="en-US" sz="1000" dirty="0">
                <a:latin typeface="+mn-lt"/>
              </a:rPr>
              <a:t>Property of Family Benefit Solutions </a:t>
            </a:r>
          </a:p>
        </p:txBody>
      </p:sp>
    </p:spTree>
    <p:extLst>
      <p:ext uri="{BB962C8B-B14F-4D97-AF65-F5344CB8AC3E}">
        <p14:creationId xmlns:p14="http://schemas.microsoft.com/office/powerpoint/2010/main" val="30156828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12267</TotalTime>
  <Words>4049</Words>
  <Application>Microsoft Office PowerPoint</Application>
  <PresentationFormat>On-screen Show (4:3)</PresentationFormat>
  <Paragraphs>773</Paragraphs>
  <Slides>83</Slides>
  <Notes>22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Arial</vt:lpstr>
      <vt:lpstr>Garamond</vt:lpstr>
      <vt:lpstr>Times New Roman</vt:lpstr>
      <vt:lpstr>Tw Cen MT</vt:lpstr>
      <vt:lpstr>Wingdings</vt:lpstr>
      <vt:lpstr>Wingdings 2</vt:lpstr>
      <vt:lpstr>Median</vt:lpstr>
      <vt:lpstr>Family  Benefit  Solutions, Inc.</vt:lpstr>
      <vt:lpstr>My Life</vt:lpstr>
      <vt:lpstr>PowerPoint Presentation</vt:lpstr>
      <vt:lpstr>SSA/SSDI</vt:lpstr>
      <vt:lpstr>    Disability Definition Requirements</vt:lpstr>
      <vt:lpstr>Disability for under 18 years old</vt:lpstr>
      <vt:lpstr>Adult Disability – per Social Security</vt:lpstr>
      <vt:lpstr>Adult Disability – per Social Security</vt:lpstr>
      <vt:lpstr>                 Disability:  A. COMPASSIONATE ALLOWANCE</vt:lpstr>
      <vt:lpstr>Compassionate Allowance</vt:lpstr>
      <vt:lpstr>If NOT a compassionate allowance:</vt:lpstr>
      <vt:lpstr>First: Need to have:</vt:lpstr>
      <vt:lpstr>What are they looking for??</vt:lpstr>
      <vt:lpstr>What are they looking for Cont’</vt:lpstr>
      <vt:lpstr> BUT:</vt:lpstr>
      <vt:lpstr>Second: Functional Limitations</vt:lpstr>
      <vt:lpstr>ALL MEDICAL INFORMATION:</vt:lpstr>
      <vt:lpstr>Once they get enough medical info:</vt:lpstr>
      <vt:lpstr> 2nd Definition of Disability</vt:lpstr>
      <vt:lpstr>OH NO   Too much $$$$</vt:lpstr>
      <vt:lpstr>Working Over SGA??</vt:lpstr>
      <vt:lpstr>PowerPoint Presentation</vt:lpstr>
      <vt:lpstr> Medicare </vt:lpstr>
      <vt:lpstr>Medicare</vt:lpstr>
      <vt:lpstr>Medicare Parts Cont’</vt:lpstr>
      <vt:lpstr>Medicare</vt:lpstr>
      <vt:lpstr>PowerPoint Presentation</vt:lpstr>
      <vt:lpstr>SSI</vt:lpstr>
      <vt:lpstr>SSI</vt:lpstr>
      <vt:lpstr>SSI</vt:lpstr>
      <vt:lpstr>SSI: INCOME – earned &amp; unearned</vt:lpstr>
      <vt:lpstr>SSI - ASSETS</vt:lpstr>
      <vt:lpstr>SSI - Assets</vt:lpstr>
      <vt:lpstr>SSI – Living Arrangements</vt:lpstr>
      <vt:lpstr>SSI</vt:lpstr>
      <vt:lpstr>SSI – Living Arrangements Cont’</vt:lpstr>
      <vt:lpstr>SSI – Living Arrangements</vt:lpstr>
      <vt:lpstr>PowerPoint Presentation</vt:lpstr>
      <vt:lpstr>Illinois Medicaid</vt:lpstr>
      <vt:lpstr>PowerPoint Presentation</vt:lpstr>
      <vt:lpstr>QUICK SNAP REVIEW</vt:lpstr>
      <vt:lpstr>If you ONLY have IL Medicaid</vt:lpstr>
      <vt:lpstr>If your ONLY health insurance is: </vt:lpstr>
      <vt:lpstr>Illinois Medicaid (Cont.)</vt:lpstr>
      <vt:lpstr>During the Pandemic</vt:lpstr>
      <vt:lpstr>Medicaid -&gt; NOT JUST FOR MEDICAL</vt:lpstr>
      <vt:lpstr>Medicaid Pays</vt:lpstr>
      <vt:lpstr>MEDICAID WAIVER PROGRAMS</vt:lpstr>
      <vt:lpstr>Medicaid Waiver Programs</vt:lpstr>
      <vt:lpstr>Department of Human Services</vt:lpstr>
      <vt:lpstr>Division of Mental Illness</vt:lpstr>
      <vt:lpstr>Division of Rehabilitation Services</vt:lpstr>
      <vt:lpstr>Division of Developmental Disability</vt:lpstr>
      <vt:lpstr>FOR DDD: ALSO NEED PUNS FUNDING</vt:lpstr>
      <vt:lpstr>IL Medicaid Waiver for anyone with an Intellectual &amp; Developmental Disability</vt:lpstr>
      <vt:lpstr>Division of Development Disability</vt:lpstr>
      <vt:lpstr>PUNS</vt:lpstr>
      <vt:lpstr>More PUNS</vt:lpstr>
      <vt:lpstr>PUNS</vt:lpstr>
      <vt:lpstr>New Changes to PUNS</vt:lpstr>
      <vt:lpstr>New Changes to PUNS- Change #2</vt:lpstr>
      <vt:lpstr>Medicaid Facts</vt:lpstr>
      <vt:lpstr>WHO CAN GET IL MEDICAID?</vt:lpstr>
      <vt:lpstr>Illinois Medicaid</vt:lpstr>
      <vt:lpstr>NEW CATEGORY</vt:lpstr>
      <vt:lpstr>Affordable Care Act Clients</vt:lpstr>
      <vt:lpstr>Medicaid</vt:lpstr>
      <vt:lpstr>During the Pandemic</vt:lpstr>
      <vt:lpstr>Illinois Medicaid</vt:lpstr>
      <vt:lpstr>Illinois Medicaid</vt:lpstr>
      <vt:lpstr>Movin’ On Up</vt:lpstr>
      <vt:lpstr>PowerPoint Presentation</vt:lpstr>
      <vt:lpstr>PowerPoint Presentation</vt:lpstr>
      <vt:lpstr>Riding the Elevator (Cont.)</vt:lpstr>
      <vt:lpstr>Lingo To Know</vt:lpstr>
      <vt:lpstr>What Stops the Elevator?</vt:lpstr>
      <vt:lpstr>How to Lose These Benefits?</vt:lpstr>
      <vt:lpstr>Future Planning</vt:lpstr>
      <vt:lpstr>REAL ANSWER IS- SPECIAL ESTATE PLANNING TO INCLUDE:</vt:lpstr>
      <vt:lpstr>PowerPoint Presentation</vt:lpstr>
      <vt:lpstr>PowerPoint Presentation</vt:lpstr>
      <vt:lpstr>ABLE  529A</vt:lpstr>
      <vt:lpstr> FAMILY BENEFIT SOLUTIONS, INC.</vt:lpstr>
    </vt:vector>
  </TitlesOfParts>
  <Company>Brian Rubin &amp;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Rubin (Special Needs Future Planning)</dc:creator>
  <cp:lastModifiedBy>Sherri Schneider</cp:lastModifiedBy>
  <cp:revision>1245</cp:revision>
  <cp:lastPrinted>2019-10-14T15:14:34Z</cp:lastPrinted>
  <dcterms:created xsi:type="dcterms:W3CDTF">2005-05-13T19:19:50Z</dcterms:created>
  <dcterms:modified xsi:type="dcterms:W3CDTF">2022-10-10T21:20:56Z</dcterms:modified>
</cp:coreProperties>
</file>